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406" r:id="rId2"/>
    <p:sldId id="409" r:id="rId3"/>
    <p:sldId id="410" r:id="rId4"/>
    <p:sldId id="412" r:id="rId5"/>
    <p:sldId id="413" r:id="rId6"/>
    <p:sldId id="427" r:id="rId7"/>
    <p:sldId id="415" r:id="rId8"/>
    <p:sldId id="416" r:id="rId9"/>
    <p:sldId id="417" r:id="rId10"/>
    <p:sldId id="419" r:id="rId11"/>
    <p:sldId id="420" r:id="rId12"/>
    <p:sldId id="426" r:id="rId13"/>
    <p:sldId id="429" r:id="rId14"/>
    <p:sldId id="424" r:id="rId15"/>
    <p:sldId id="421" r:id="rId16"/>
    <p:sldId id="414" r:id="rId17"/>
    <p:sldId id="432" r:id="rId18"/>
    <p:sldId id="430" r:id="rId19"/>
    <p:sldId id="422" r:id="rId20"/>
    <p:sldId id="428" r:id="rId21"/>
    <p:sldId id="431" r:id="rId22"/>
  </p:sldIdLst>
  <p:sldSz cx="12801600" cy="9601200" type="A3"/>
  <p:notesSz cx="10234613" cy="14663738"/>
  <p:defaultTextStyle>
    <a:defPPr>
      <a:defRPr lang="de-DE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874">
          <p15:clr>
            <a:srgbClr val="A4A3A4"/>
          </p15:clr>
        </p15:guide>
        <p15:guide id="2" orient="horz" pos="12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18">
          <p15:clr>
            <a:srgbClr val="A4A3A4"/>
          </p15:clr>
        </p15:guide>
        <p15:guide id="2" pos="322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230"/>
    <a:srgbClr val="005C9C"/>
    <a:srgbClr val="78D900"/>
    <a:srgbClr val="4E8F00"/>
    <a:srgbClr val="004E8A"/>
    <a:srgbClr val="FFFFFF"/>
    <a:srgbClr val="1F77B4"/>
    <a:srgbClr val="D9D9D9"/>
    <a:srgbClr val="7F7F7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7" autoAdjust="0"/>
    <p:restoredTop sz="81278" autoAdjust="0"/>
  </p:normalViewPr>
  <p:slideViewPr>
    <p:cSldViewPr snapToGrid="0" snapToObjects="1">
      <p:cViewPr>
        <p:scale>
          <a:sx n="80" d="100"/>
          <a:sy n="80" d="100"/>
        </p:scale>
        <p:origin x="144" y="480"/>
      </p:cViewPr>
      <p:guideLst>
        <p:guide pos="7874"/>
        <p:guide orient="horz" pos="1278"/>
      </p:guideLst>
    </p:cSldViewPr>
  </p:slideViewPr>
  <p:outlineViewPr>
    <p:cViewPr>
      <p:scale>
        <a:sx n="33" d="100"/>
        <a:sy n="33" d="100"/>
      </p:scale>
      <p:origin x="0" y="-4680"/>
    </p:cViewPr>
  </p:outlin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480" y="-2726"/>
      </p:cViewPr>
      <p:guideLst>
        <p:guide orient="horz" pos="4618"/>
        <p:guide pos="32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53496" y="519343"/>
            <a:ext cx="9708194" cy="728095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253497" y="824837"/>
            <a:ext cx="1349926" cy="422600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7F97E59-91B5-4A6A-BDF9-57AB2B9A2806}" type="datetimeFigureOut">
              <a:rPr lang="de-DE" smtClean="0"/>
              <a:t>15.02.21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53497" y="13928006"/>
            <a:ext cx="888658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r>
              <a:rPr lang="de-DE"/>
              <a:t>Institut EMK  |  FG Mikrotechnik + Elektromechanische Systeme  |  **Vorname Name**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9140081" y="13928006"/>
            <a:ext cx="69652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96E5A285-BE45-47F0-8590-D9310884C6FC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6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750" y="577897"/>
            <a:ext cx="1385938" cy="669541"/>
          </a:xfrm>
          <a:prstGeom prst="rect">
            <a:avLst/>
          </a:prstGeom>
          <a:noFill/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84295" y="287675"/>
            <a:ext cx="9668393" cy="231666"/>
          </a:xfrm>
          <a:prstGeom prst="rect">
            <a:avLst/>
          </a:prstGeom>
          <a:solidFill>
            <a:srgbClr val="004E8A"/>
          </a:solidFill>
          <a:ln>
            <a:noFill/>
          </a:ln>
          <a:effectLst/>
        </p:spPr>
        <p:txBody>
          <a:bodyPr wrap="none" lIns="142235" tIns="71117" rIns="142235" bIns="71117" anchor="ctr"/>
          <a:lstStyle/>
          <a:p>
            <a:endParaRPr lang="de-DE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284295" y="577895"/>
            <a:ext cx="9668393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281930" y="124743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81930" y="1392800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30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tiff>
</file>

<file path=ppt/media/media1.wav>
</file>

<file path=ppt/media/media2.wav>
</file>

<file path=ppt/media/media3.wav>
</file>

<file path=ppt/media/media4.wav>
</file>

<file path=ppt/media/media5.wav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797248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AC824AE-FCB7-45E4-9E30-440BA1D0EB46}" type="datetimeFigureOut">
              <a:rPr lang="de-DE" smtClean="0"/>
              <a:t>15.02.21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2563" y="1100138"/>
            <a:ext cx="7329487" cy="5497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2235" tIns="71117" rIns="142235" bIns="71117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023462" y="6965275"/>
            <a:ext cx="8187690" cy="6598682"/>
          </a:xfrm>
          <a:prstGeom prst="rect">
            <a:avLst/>
          </a:prstGeom>
        </p:spPr>
        <p:txBody>
          <a:bodyPr vert="horz" lIns="142235" tIns="71117" rIns="142235" bIns="71117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797248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F67FF89E-6E98-44FE-9350-B39EE48E6D79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34368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 = </a:t>
            </a:r>
            <a:r>
              <a:rPr lang="de-DE" sz="1600" dirty="0"/>
              <a:t>(</a:t>
            </a:r>
            <a:r>
              <a:rPr lang="de-DE" sz="1600" dirty="0" err="1"/>
              <a:t>obtained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</a:t>
            </a:r>
            <a:r>
              <a:rPr lang="de-DE" sz="1600" dirty="0" err="1"/>
              <a:t>permuting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rows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𝑑 × 𝑑 </a:t>
            </a:r>
            <a:r>
              <a:rPr lang="de-DE" sz="1600" dirty="0" err="1"/>
              <a:t>identity</a:t>
            </a:r>
            <a:r>
              <a:rPr lang="de-DE" sz="1600" dirty="0"/>
              <a:t> </a:t>
            </a:r>
            <a:r>
              <a:rPr lang="de-DE" sz="1600" dirty="0" err="1"/>
              <a:t>matrix</a:t>
            </a:r>
            <a:r>
              <a:rPr lang="de-DE" sz="1600" dirty="0"/>
              <a:t>), </a:t>
            </a:r>
          </a:p>
          <a:p>
            <a:r>
              <a:rPr lang="de-DE" sz="1600" dirty="0"/>
              <a:t>D =  (a diagonal </a:t>
            </a:r>
            <a:r>
              <a:rPr lang="de-DE" sz="1600" dirty="0" err="1"/>
              <a:t>matrix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positive diagonal </a:t>
            </a:r>
            <a:r>
              <a:rPr lang="de-DE" sz="1600" dirty="0" err="1"/>
              <a:t>elements</a:t>
            </a:r>
            <a:r>
              <a:rPr lang="de-DE" sz="1600" dirty="0"/>
              <a:t>)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5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extraction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ICA was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motivated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neurosciences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suggest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principle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redundancy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reduction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early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processing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570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Sosund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particular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sound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linearly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1057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r>
              <a:rPr lang="de-DE" dirty="0"/>
              <a:t>Find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unknowns</a:t>
            </a:r>
            <a:r>
              <a:rPr lang="de-DE" dirty="0"/>
              <a:t> A </a:t>
            </a:r>
            <a:r>
              <a:rPr lang="de-DE" dirty="0" err="1"/>
              <a:t>and</a:t>
            </a:r>
            <a:r>
              <a:rPr lang="de-DE" dirty="0"/>
              <a:t> s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obersving</a:t>
            </a:r>
            <a:r>
              <a:rPr lang="de-DE" dirty="0"/>
              <a:t> </a:t>
            </a:r>
            <a:r>
              <a:rPr lang="de-DE" dirty="0" err="1"/>
              <a:t>theier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x, </a:t>
            </a:r>
            <a:r>
              <a:rPr lang="de-DE" dirty="0" err="1"/>
              <a:t>underconstrained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, </a:t>
            </a:r>
          </a:p>
          <a:p>
            <a:r>
              <a:rPr lang="de-DE" dirty="0" err="1"/>
              <a:t>Amplitudes</a:t>
            </a:r>
            <a:r>
              <a:rPr lang="de-DE" dirty="0"/>
              <a:t> </a:t>
            </a:r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037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 err="1"/>
              <a:t>Projection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onto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principal</a:t>
            </a:r>
            <a:r>
              <a:rPr lang="de-DE" dirty="0"/>
              <a:t> </a:t>
            </a:r>
            <a:r>
              <a:rPr lang="de-DE" dirty="0" err="1"/>
              <a:t>components</a:t>
            </a:r>
            <a:r>
              <a:rPr lang="de-DE" dirty="0"/>
              <a:t> aka </a:t>
            </a:r>
            <a:r>
              <a:rPr lang="de-DE" dirty="0" err="1"/>
              <a:t>aligning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cartesian</a:t>
            </a:r>
            <a:r>
              <a:rPr lang="de-DE" dirty="0"/>
              <a:t> </a:t>
            </a:r>
            <a:r>
              <a:rPr lang="de-DE" dirty="0" err="1"/>
              <a:t>coordinates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linear </a:t>
            </a:r>
            <a:r>
              <a:rPr lang="de-DE" dirty="0" err="1"/>
              <a:t>correlation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 err="1"/>
              <a:t>Normalizes</a:t>
            </a:r>
            <a:r>
              <a:rPr lang="de-DE" dirty="0"/>
              <a:t> </a:t>
            </a:r>
            <a:r>
              <a:rPr lang="de-DE" dirty="0" err="1"/>
              <a:t>variance</a:t>
            </a:r>
            <a:r>
              <a:rPr lang="de-DE" dirty="0"/>
              <a:t> 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multiplying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d^-0.5 =&gt; all </a:t>
            </a:r>
            <a:r>
              <a:rPr lang="de-DE" dirty="0" err="1"/>
              <a:t>dimensions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expressed</a:t>
            </a:r>
            <a:r>
              <a:rPr lang="de-DE" dirty="0"/>
              <a:t> in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units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/>
              <a:t>V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dipendency</a:t>
            </a:r>
            <a:endParaRPr lang="de-DE" dirty="0"/>
          </a:p>
          <a:p>
            <a:pPr marL="342900" indent="-342900">
              <a:buAutoNum type="arabicParenR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059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tx1"/>
                </a:solidFill>
              </a:rPr>
              <a:t>Can also be shown on </a:t>
            </a:r>
            <a:r>
              <a:rPr lang="en-US" sz="1600" dirty="0" err="1">
                <a:solidFill>
                  <a:schemeClr val="tx1"/>
                </a:solidFill>
              </a:rPr>
              <a:t>mutial</a:t>
            </a:r>
            <a:r>
              <a:rPr lang="en-US" sz="1600" dirty="0">
                <a:solidFill>
                  <a:schemeClr val="tx1"/>
                </a:solidFill>
              </a:rPr>
              <a:t> information (paper </a:t>
            </a:r>
            <a:r>
              <a:rPr lang="en-US" sz="1600" dirty="0" err="1">
                <a:solidFill>
                  <a:schemeClr val="tx1"/>
                </a:solidFill>
              </a:rPr>
              <a:t>verweis</a:t>
            </a:r>
            <a:r>
              <a:rPr lang="en-US" sz="1600" dirty="0"/>
              <a:t>, gaussian </a:t>
            </a:r>
            <a:r>
              <a:rPr lang="en-US" sz="1600" dirty="0" err="1"/>
              <a:t>ist</a:t>
            </a:r>
            <a:r>
              <a:rPr lang="en-US" sz="1600" dirty="0"/>
              <a:t> </a:t>
            </a:r>
            <a:r>
              <a:rPr lang="en-US" sz="1600" dirty="0" err="1"/>
              <a:t>intuitiver</a:t>
            </a:r>
            <a:r>
              <a:rPr lang="en-US" sz="1600" dirty="0"/>
              <a:t>, </a:t>
            </a:r>
            <a:r>
              <a:rPr lang="en-US" sz="1600" dirty="0" err="1"/>
              <a:t>mutial</a:t>
            </a:r>
            <a:r>
              <a:rPr lang="en-US" sz="1600" dirty="0"/>
              <a:t> information leads to cleaner mathematical </a:t>
            </a:r>
            <a:r>
              <a:rPr lang="en-US" sz="1600" dirty="0" err="1"/>
              <a:t>proove</a:t>
            </a:r>
            <a:endParaRPr lang="en-US" sz="1600" dirty="0">
              <a:solidFill>
                <a:schemeClr val="tx1"/>
              </a:solidFill>
            </a:endParaRPr>
          </a:p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/>
              <a:t>ICA estimation by minimization of mutual information is equivalent to maximizing the sum of non-</a:t>
            </a:r>
            <a:r>
              <a:rPr lang="en-US" sz="1600" dirty="0" err="1"/>
              <a:t>Gaussianities</a:t>
            </a:r>
            <a:r>
              <a:rPr lang="en-US" sz="1600" dirty="0"/>
              <a:t> of the estimates, when the </a:t>
            </a:r>
            <a:r>
              <a:rPr lang="en-US" sz="1600" dirty="0" err="1"/>
              <a:t>esti</a:t>
            </a:r>
            <a:r>
              <a:rPr lang="en-US" sz="1600" dirty="0"/>
              <a:t>- mates are constrained to be uncorrelated. 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37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gaussianity</a:t>
            </a:r>
            <a:r>
              <a:rPr lang="de-DE" dirty="0"/>
              <a:t>: </a:t>
            </a:r>
            <a:r>
              <a:rPr lang="de-DE" dirty="0" err="1"/>
              <a:t>kurtossis</a:t>
            </a:r>
            <a:br>
              <a:rPr lang="de-DE" dirty="0"/>
            </a:b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statistically</a:t>
            </a:r>
            <a:r>
              <a:rPr lang="de-DE" dirty="0"/>
              <a:t> </a:t>
            </a:r>
            <a:r>
              <a:rPr lang="de-DE" dirty="0" err="1"/>
              <a:t>independent</a:t>
            </a:r>
            <a:r>
              <a:rPr lang="de-DE" dirty="0"/>
              <a:t> </a:t>
            </a:r>
            <a:r>
              <a:rPr lang="de-DE" dirty="0" err="1"/>
              <a:t>Kullback</a:t>
            </a:r>
            <a:r>
              <a:rPr lang="de-DE" dirty="0"/>
              <a:t> </a:t>
            </a:r>
            <a:r>
              <a:rPr lang="de-DE" dirty="0" err="1"/>
              <a:t>Leibler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Central </a:t>
            </a:r>
            <a:r>
              <a:rPr lang="de-DE" dirty="0" err="1"/>
              <a:t>limit</a:t>
            </a:r>
            <a:r>
              <a:rPr lang="de-DE" dirty="0"/>
              <a:t> </a:t>
            </a:r>
            <a:r>
              <a:rPr lang="de-DE" dirty="0" err="1"/>
              <a:t>theorem</a:t>
            </a:r>
            <a:r>
              <a:rPr lang="de-DE" dirty="0"/>
              <a:t>: </a:t>
            </a:r>
            <a:r>
              <a:rPr lang="de-DE" dirty="0" err="1"/>
              <a:t>overlay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0264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016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r>
              <a:rPr lang="de-DE" dirty="0"/>
              <a:t>Find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unknowns</a:t>
            </a:r>
            <a:r>
              <a:rPr lang="de-DE" dirty="0"/>
              <a:t> A </a:t>
            </a:r>
            <a:r>
              <a:rPr lang="de-DE" dirty="0" err="1"/>
              <a:t>and</a:t>
            </a:r>
            <a:r>
              <a:rPr lang="de-DE" dirty="0"/>
              <a:t> s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obersving</a:t>
            </a:r>
            <a:r>
              <a:rPr lang="de-DE" dirty="0"/>
              <a:t> </a:t>
            </a:r>
            <a:r>
              <a:rPr lang="de-DE" dirty="0" err="1"/>
              <a:t>theier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x, </a:t>
            </a:r>
            <a:r>
              <a:rPr lang="de-DE" dirty="0" err="1"/>
              <a:t>underconstrained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, </a:t>
            </a:r>
          </a:p>
          <a:p>
            <a:r>
              <a:rPr lang="de-DE" dirty="0" err="1"/>
              <a:t>Amplitudes</a:t>
            </a:r>
            <a:r>
              <a:rPr lang="de-DE" dirty="0"/>
              <a:t> </a:t>
            </a:r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942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ChangeArrowheads="1"/>
          </p:cNvSpPr>
          <p:nvPr userDrawn="1"/>
        </p:nvSpPr>
        <p:spPr bwMode="auto">
          <a:xfrm>
            <a:off x="351156" y="515620"/>
            <a:ext cx="12099290" cy="2924810"/>
          </a:xfrm>
          <a:prstGeom prst="rect">
            <a:avLst/>
          </a:prstGeom>
          <a:solidFill>
            <a:srgbClr val="005C9C"/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endParaRPr lang="de-DE" sz="3530"/>
          </a:p>
        </p:txBody>
      </p:sp>
      <p:sp>
        <p:nvSpPr>
          <p:cNvPr id="18" name="Rectangle 8"/>
          <p:cNvSpPr>
            <a:spLocks noChangeArrowheads="1"/>
          </p:cNvSpPr>
          <p:nvPr userDrawn="1"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</p:spPr>
        <p:txBody>
          <a:bodyPr/>
          <a:lstStyle/>
          <a:p>
            <a:endParaRPr lang="de-DE" sz="3530"/>
          </a:p>
        </p:txBody>
      </p:sp>
      <p:pic>
        <p:nvPicPr>
          <p:cNvPr id="19" name="Picture 9" descr="tud_logo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5" r="5453"/>
          <a:stretch>
            <a:fillRect/>
          </a:stretch>
        </p:blipFill>
        <p:spPr bwMode="auto">
          <a:xfrm>
            <a:off x="10946129" y="920116"/>
            <a:ext cx="1662949" cy="110902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351156" y="50450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000" y="2031120"/>
            <a:ext cx="9429840" cy="13204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6" name="Titel 25"/>
          <p:cNvSpPr>
            <a:spLocks noGrp="1"/>
          </p:cNvSpPr>
          <p:nvPr>
            <p:ph type="title"/>
          </p:nvPr>
        </p:nvSpPr>
        <p:spPr>
          <a:xfrm>
            <a:off x="504000" y="967680"/>
            <a:ext cx="9429840" cy="811440"/>
          </a:xfrm>
        </p:spPr>
        <p:txBody>
          <a:bodyPr lIns="0" tIns="0" rIns="0" bIns="0" anchor="t" anchorCtr="0"/>
          <a:lstStyle>
            <a:lvl1pPr>
              <a:defRPr sz="392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0" hasCustomPrompt="1"/>
          </p:nvPr>
        </p:nvSpPr>
        <p:spPr>
          <a:xfrm>
            <a:off x="351156" y="3440432"/>
            <a:ext cx="12099290" cy="4787507"/>
          </a:xfrm>
          <a:noFill/>
        </p:spPr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/>
              <a:t>Titelbild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613" y="2242571"/>
            <a:ext cx="1415611" cy="10422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504000" y="2242800"/>
            <a:ext cx="11793600" cy="6587280"/>
          </a:xfrm>
        </p:spPr>
        <p:txBody>
          <a:bodyPr/>
          <a:lstStyle>
            <a:lvl1pPr marL="457200" indent="-457200">
              <a:buClr>
                <a:schemeClr val="tx2"/>
              </a:buClr>
              <a:buFont typeface="Systemschrift Normal"/>
              <a:buChar char="►"/>
              <a:defRPr/>
            </a:lvl1pPr>
            <a:lvl2pPr marL="506730" indent="-253365">
              <a:buClr>
                <a:schemeClr val="tx2"/>
              </a:buClr>
              <a:buFont typeface="Systemschrift Normal"/>
              <a:buChar char="►"/>
              <a:defRPr/>
            </a:lvl2pPr>
            <a:lvl3pPr marL="760095" indent="-253365">
              <a:buClr>
                <a:schemeClr val="tx2"/>
              </a:buClr>
              <a:buFont typeface="Systemschrift Normal"/>
              <a:buChar char="►"/>
              <a:defRPr/>
            </a:lvl3pPr>
            <a:lvl4pPr marL="1000125" indent="-253365">
              <a:buClr>
                <a:schemeClr val="tx2"/>
              </a:buClr>
              <a:buFont typeface="Systemschrift Normal"/>
              <a:buChar char="►"/>
              <a:defRPr/>
            </a:lvl4pPr>
            <a:lvl5pPr marL="1253490" indent="-253365">
              <a:buClr>
                <a:schemeClr val="tx2"/>
              </a:buClr>
              <a:buFont typeface="Systemschrift Normal"/>
              <a:buChar char="►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11238" y="4069399"/>
            <a:ext cx="10881360" cy="210026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504000" y="2240280"/>
            <a:ext cx="5790120" cy="6587490"/>
          </a:xfrm>
          <a:prstGeom prst="rect">
            <a:avLst/>
          </a:prstGeom>
        </p:spPr>
        <p:txBody>
          <a:bodyPr/>
          <a:lstStyle>
            <a:lvl1pPr marL="25336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800"/>
            </a:lvl1pPr>
            <a:lvl2pPr marL="50673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520"/>
            </a:lvl2pPr>
            <a:lvl3pPr marL="76009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520"/>
            </a:lvl3pPr>
            <a:lvl4pPr marL="1000125" marR="0" indent="-240030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240"/>
            </a:lvl4pPr>
            <a:lvl5pPr marL="125349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240"/>
            </a:lvl5pPr>
            <a:lvl6pPr marL="1506855" indent="-253365">
              <a:buFont typeface="Wingdings" panose="05000000000000000000" pitchFamily="2" charset="2"/>
              <a:buChar char="§"/>
              <a:defRPr sz="2240" baseline="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kumimoji="0" lang="de-DE" sz="224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507480" y="2240280"/>
            <a:ext cx="5791835" cy="6587490"/>
          </a:xfrm>
          <a:prstGeom prst="rect">
            <a:avLst/>
          </a:prstGeom>
        </p:spPr>
        <p:txBody>
          <a:bodyPr/>
          <a:lstStyle>
            <a:lvl1pPr marL="253365" indent="-253365">
              <a:buFont typeface="Wingdings" panose="05000000000000000000" pitchFamily="2" charset="2"/>
              <a:buChar char="§"/>
              <a:defRPr sz="2800"/>
            </a:lvl1pPr>
            <a:lvl2pPr marL="506730" indent="-253365">
              <a:buFont typeface="Wingdings" panose="05000000000000000000" pitchFamily="2" charset="2"/>
              <a:buChar char="§"/>
              <a:defRPr sz="2520"/>
            </a:lvl2pPr>
            <a:lvl3pPr marL="760095" indent="-253365">
              <a:buFont typeface="Wingdings" panose="05000000000000000000" pitchFamily="2" charset="2"/>
              <a:buChar char="§"/>
              <a:defRPr sz="2520"/>
            </a:lvl3pPr>
            <a:lvl4pPr marL="1000125" indent="-240030">
              <a:buFont typeface="Wingdings" panose="05000000000000000000" pitchFamily="2" charset="2"/>
              <a:buChar char="§"/>
              <a:defRPr sz="2240"/>
            </a:lvl4pPr>
            <a:lvl5pPr marL="1253490" indent="-253365">
              <a:buFont typeface="Wingdings" panose="05000000000000000000" pitchFamily="2" charset="2"/>
              <a:buChar char="§"/>
              <a:defRPr sz="2240"/>
            </a:lvl5pPr>
            <a:lvl6pPr marL="1253490" indent="0" defTabSz="1506855">
              <a:buFont typeface="Wingdings" panose="05000000000000000000" pitchFamily="2" charset="2"/>
              <a:buNone/>
              <a:defRPr sz="224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04001" y="2242800"/>
            <a:ext cx="5792343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02287" y="3044826"/>
            <a:ext cx="5794058" cy="578294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503036" y="2242800"/>
            <a:ext cx="5796280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503036" y="3044825"/>
            <a:ext cx="5796280" cy="578294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005071" y="2242801"/>
            <a:ext cx="7156450" cy="6567488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3080"/>
            </a:lvl2pPr>
            <a:lvl3pPr>
              <a:defRPr sz="2800"/>
            </a:lvl3pPr>
            <a:lvl4pPr>
              <a:defRPr sz="2520"/>
            </a:lvl4pPr>
            <a:lvl5pPr>
              <a:defRPr sz="252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640082" y="2242801"/>
            <a:ext cx="4211638" cy="65674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509203" y="2079856"/>
            <a:ext cx="7680960" cy="5621108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2509203" y="7700965"/>
            <a:ext cx="7680960" cy="11268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502286" y="2240280"/>
            <a:ext cx="11797030" cy="6587490"/>
          </a:xfrm>
          <a:prstGeom prst="rect">
            <a:avLst/>
          </a:prstGeom>
        </p:spPr>
        <p:txBody>
          <a:bodyPr vert="eaVert"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504000" y="685440"/>
            <a:ext cx="9626400" cy="11743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504000" y="2240279"/>
            <a:ext cx="11795315" cy="658749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351156" y="515622"/>
            <a:ext cx="12099290" cy="15135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353379" y="9152351"/>
            <a:ext cx="12097067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</a:ln>
        </p:spPr>
        <p:txBody>
          <a:bodyPr/>
          <a:lstStyle/>
          <a:p>
            <a:endParaRPr lang="de-DE" sz="3530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>
            <a:off x="351156" y="2029143"/>
            <a:ext cx="12097068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</a:ln>
        </p:spPr>
        <p:txBody>
          <a:bodyPr/>
          <a:lstStyle/>
          <a:p>
            <a:endParaRPr lang="de-DE" sz="3530"/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</p:spPr>
        <p:txBody>
          <a:bodyPr/>
          <a:lstStyle/>
          <a:p>
            <a:endParaRPr lang="de-DE" sz="3530"/>
          </a:p>
        </p:txBody>
      </p:sp>
      <p:pic>
        <p:nvPicPr>
          <p:cNvPr id="20" name="Picture 9" descr="tud_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10034589" y="717870"/>
            <a:ext cx="2622550" cy="1109027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Rectangle 16"/>
          <p:cNvSpPr>
            <a:spLocks noChangeArrowheads="1"/>
          </p:cNvSpPr>
          <p:nvPr/>
        </p:nvSpPr>
        <p:spPr bwMode="auto">
          <a:xfrm>
            <a:off x="351156" y="51339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26" name="Textfeld 25"/>
          <p:cNvSpPr txBox="1"/>
          <p:nvPr/>
        </p:nvSpPr>
        <p:spPr>
          <a:xfrm>
            <a:off x="351156" y="9276878"/>
            <a:ext cx="10240752" cy="2000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300" dirty="0"/>
              <a:t> </a:t>
            </a:r>
            <a:fld id="{9D3E33FD-4154-9D47-861F-1BEC57372B22}" type="datetime1">
              <a:rPr lang="de-DE" sz="1300" smtClean="0"/>
              <a:t>15.02.21</a:t>
            </a:fld>
            <a:r>
              <a:rPr lang="de-DE" sz="1300" dirty="0"/>
              <a:t> |  Technische</a:t>
            </a:r>
            <a:r>
              <a:rPr lang="de-DE" sz="1300" baseline="0" dirty="0"/>
              <a:t> Universität Darmstadt  </a:t>
            </a:r>
            <a:r>
              <a:rPr lang="de-DE" sz="1300" dirty="0"/>
              <a:t>| Signal Processing Group | </a:t>
            </a:r>
            <a:r>
              <a:rPr lang="de-DE" sz="1300" baseline="0" dirty="0"/>
              <a:t> Felix Wirth, Korbinian Kunst, Christian </a:t>
            </a:r>
            <a:r>
              <a:rPr lang="de-DE" sz="1300" baseline="0" dirty="0" err="1"/>
              <a:t>Endl</a:t>
            </a:r>
            <a:r>
              <a:rPr lang="de-DE" sz="1300" baseline="0" dirty="0"/>
              <a:t>, </a:t>
            </a:r>
            <a:r>
              <a:rPr lang="de-DE" sz="1300" baseline="0" dirty="0" err="1"/>
              <a:t>Taulant</a:t>
            </a:r>
            <a:r>
              <a:rPr lang="de-DE" sz="1300" baseline="0" dirty="0"/>
              <a:t> Koka</a:t>
            </a:r>
            <a:r>
              <a:rPr lang="de-DE" sz="1300" dirty="0"/>
              <a:t> | </a:t>
            </a:r>
            <a:r>
              <a:rPr lang="de-DE" sz="1300" baseline="0" dirty="0"/>
              <a:t> </a:t>
            </a:r>
            <a:fld id="{CE5842BD-12F4-474B-80C9-9F976E220733}" type="slidenum">
              <a:rPr lang="de-DE" sz="1300" baseline="0" smtClean="0"/>
              <a:t>‹Nr.›</a:t>
            </a:fld>
            <a:endParaRPr lang="de-DE" sz="13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11724386" y="9152350"/>
            <a:ext cx="84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0" dirty="0">
                <a:solidFill>
                  <a:schemeClr val="tx2"/>
                </a:solidFill>
              </a:rPr>
              <a:t>SPG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/>
  <p:txStyles>
    <p:titleStyle>
      <a:lvl1pPr algn="l" defTabSz="1280160" rtl="0" eaLnBrk="1" latinLnBrk="0" hangingPunct="1">
        <a:spcBef>
          <a:spcPct val="0"/>
        </a:spcBef>
        <a:buNone/>
        <a:defRPr sz="336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336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06730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76009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4pPr>
      <a:lvl5pPr marL="1253490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3.png"/><Relationship Id="rId3" Type="http://schemas.openxmlformats.org/officeDocument/2006/relationships/image" Target="../media/image44.png"/><Relationship Id="rId7" Type="http://schemas.openxmlformats.org/officeDocument/2006/relationships/image" Target="../media/image38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1.png"/><Relationship Id="rId5" Type="http://schemas.openxmlformats.org/officeDocument/2006/relationships/image" Target="../media/image46.png"/><Relationship Id="rId10" Type="http://schemas.openxmlformats.org/officeDocument/2006/relationships/image" Target="../media/image41.png"/><Relationship Id="rId4" Type="http://schemas.openxmlformats.org/officeDocument/2006/relationships/image" Target="../media/image45.png"/><Relationship Id="rId9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8.pn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better-humans/how-to-have-more-meaningful-conversations-7b1f9120ff0d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microsoft.com/office/2007/relationships/hdphoto" Target="../media/hdphoto6.wdp"/><Relationship Id="rId18" Type="http://schemas.openxmlformats.org/officeDocument/2006/relationships/image" Target="../media/image70.png"/><Relationship Id="rId3" Type="http://schemas.openxmlformats.org/officeDocument/2006/relationships/image" Target="../media/image61.png"/><Relationship Id="rId7" Type="http://schemas.openxmlformats.org/officeDocument/2006/relationships/image" Target="../media/image64.png"/><Relationship Id="rId12" Type="http://schemas.openxmlformats.org/officeDocument/2006/relationships/image" Target="../media/image14.png"/><Relationship Id="rId17" Type="http://schemas.microsoft.com/office/2007/relationships/hdphoto" Target="../media/hdphoto7.wdp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69.png"/><Relationship Id="rId20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11" Type="http://schemas.openxmlformats.org/officeDocument/2006/relationships/image" Target="../media/image67.png"/><Relationship Id="rId5" Type="http://schemas.openxmlformats.org/officeDocument/2006/relationships/image" Target="../media/image62.png"/><Relationship Id="rId15" Type="http://schemas.openxmlformats.org/officeDocument/2006/relationships/image" Target="../media/image15.png"/><Relationship Id="rId10" Type="http://schemas.openxmlformats.org/officeDocument/2006/relationships/image" Target="../media/image66.png"/><Relationship Id="rId19" Type="http://schemas.openxmlformats.org/officeDocument/2006/relationships/image" Target="../media/image71.png"/><Relationship Id="rId4" Type="http://schemas.openxmlformats.org/officeDocument/2006/relationships/image" Target="../media/image26.png"/><Relationship Id="rId9" Type="http://schemas.openxmlformats.org/officeDocument/2006/relationships/image" Target="../media/image65.png"/><Relationship Id="rId14" Type="http://schemas.openxmlformats.org/officeDocument/2006/relationships/image" Target="../media/image6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6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4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3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slideLayout" Target="../slideLayouts/slideLayout2.xml"/><Relationship Id="rId5" Type="http://schemas.microsoft.com/office/2007/relationships/media" Target="../media/media3.wav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13" Type="http://schemas.openxmlformats.org/officeDocument/2006/relationships/image" Target="../media/image16.png"/><Relationship Id="rId18" Type="http://schemas.microsoft.com/office/2007/relationships/hdphoto" Target="../media/hdphoto3.wdp"/><Relationship Id="rId3" Type="http://schemas.microsoft.com/office/2007/relationships/media" Target="../media/media3.wav"/><Relationship Id="rId7" Type="http://schemas.microsoft.com/office/2007/relationships/media" Target="../media/media5.wav"/><Relationship Id="rId12" Type="http://schemas.openxmlformats.org/officeDocument/2006/relationships/image" Target="../media/image15.png"/><Relationship Id="rId17" Type="http://schemas.openxmlformats.org/officeDocument/2006/relationships/image" Target="../media/image14.png"/><Relationship Id="rId2" Type="http://schemas.openxmlformats.org/officeDocument/2006/relationships/audio" Target="../media/media2.wav"/><Relationship Id="rId16" Type="http://schemas.openxmlformats.org/officeDocument/2006/relationships/image" Target="../media/image13.png"/><Relationship Id="rId1" Type="http://schemas.microsoft.com/office/2007/relationships/media" Target="../media/media2.wav"/><Relationship Id="rId6" Type="http://schemas.openxmlformats.org/officeDocument/2006/relationships/audio" Target="../media/media4.wav"/><Relationship Id="rId11" Type="http://schemas.openxmlformats.org/officeDocument/2006/relationships/slideLayout" Target="../slideLayouts/slideLayout2.xml"/><Relationship Id="rId5" Type="http://schemas.microsoft.com/office/2007/relationships/media" Target="../media/media4.wav"/><Relationship Id="rId15" Type="http://schemas.openxmlformats.org/officeDocument/2006/relationships/image" Target="../media/image18.png"/><Relationship Id="rId10" Type="http://schemas.openxmlformats.org/officeDocument/2006/relationships/audio" Target="../media/media1.wav"/><Relationship Id="rId4" Type="http://schemas.openxmlformats.org/officeDocument/2006/relationships/audio" Target="../media/media3.wav"/><Relationship Id="rId9" Type="http://schemas.microsoft.com/office/2007/relationships/media" Target="../media/media1.wav"/><Relationship Id="rId1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13" Type="http://schemas.openxmlformats.org/officeDocument/2006/relationships/image" Target="../media/image16.png"/><Relationship Id="rId18" Type="http://schemas.microsoft.com/office/2007/relationships/hdphoto" Target="../media/hdphoto4.wdp"/><Relationship Id="rId3" Type="http://schemas.microsoft.com/office/2007/relationships/media" Target="../media/media3.wav"/><Relationship Id="rId7" Type="http://schemas.microsoft.com/office/2007/relationships/media" Target="../media/media5.wav"/><Relationship Id="rId12" Type="http://schemas.openxmlformats.org/officeDocument/2006/relationships/image" Target="../media/image15.png"/><Relationship Id="rId17" Type="http://schemas.openxmlformats.org/officeDocument/2006/relationships/image" Target="../media/image14.png"/><Relationship Id="rId2" Type="http://schemas.openxmlformats.org/officeDocument/2006/relationships/audio" Target="../media/media2.wav"/><Relationship Id="rId16" Type="http://schemas.openxmlformats.org/officeDocument/2006/relationships/image" Target="../media/image13.png"/><Relationship Id="rId1" Type="http://schemas.microsoft.com/office/2007/relationships/media" Target="../media/media2.wav"/><Relationship Id="rId6" Type="http://schemas.openxmlformats.org/officeDocument/2006/relationships/audio" Target="../media/media4.wav"/><Relationship Id="rId11" Type="http://schemas.openxmlformats.org/officeDocument/2006/relationships/slideLayout" Target="../slideLayouts/slideLayout2.xml"/><Relationship Id="rId5" Type="http://schemas.microsoft.com/office/2007/relationships/media" Target="../media/media4.wav"/><Relationship Id="rId15" Type="http://schemas.openxmlformats.org/officeDocument/2006/relationships/image" Target="../media/image18.png"/><Relationship Id="rId10" Type="http://schemas.openxmlformats.org/officeDocument/2006/relationships/audio" Target="../media/media1.wav"/><Relationship Id="rId4" Type="http://schemas.openxmlformats.org/officeDocument/2006/relationships/audio" Target="../media/media3.wav"/><Relationship Id="rId9" Type="http://schemas.microsoft.com/office/2007/relationships/media" Target="../media/media1.wav"/><Relationship Id="rId1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7.png"/><Relationship Id="rId11" Type="http://schemas.microsoft.com/office/2007/relationships/hdphoto" Target="../media/hdphoto5.wdp"/><Relationship Id="rId5" Type="http://schemas.openxmlformats.org/officeDocument/2006/relationships/image" Target="../media/image16.png"/><Relationship Id="rId10" Type="http://schemas.openxmlformats.org/officeDocument/2006/relationships/image" Target="../media/image14.png"/><Relationship Id="rId4" Type="http://schemas.openxmlformats.org/officeDocument/2006/relationships/image" Target="../media/image15.png"/><Relationship Id="rId9" Type="http://schemas.openxmlformats.org/officeDocument/2006/relationships/image" Target="../media/image18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bgerundetes Rechteck"/>
          <p:cNvSpPr/>
          <p:nvPr/>
        </p:nvSpPr>
        <p:spPr>
          <a:xfrm>
            <a:off x="6511290" y="4384040"/>
            <a:ext cx="5930265" cy="3850005"/>
          </a:xfrm>
          <a:prstGeom prst="roundRect">
            <a:avLst>
              <a:gd name="adj" fmla="val 3485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44" name="Abgerundetes Rechteck"/>
          <p:cNvSpPr/>
          <p:nvPr/>
        </p:nvSpPr>
        <p:spPr>
          <a:xfrm>
            <a:off x="389255" y="4384040"/>
            <a:ext cx="6011545" cy="3850005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504000" y="2282580"/>
            <a:ext cx="9429840" cy="1320480"/>
          </a:xfrm>
        </p:spPr>
        <p:txBody>
          <a:bodyPr/>
          <a:lstStyle/>
          <a:p>
            <a:r>
              <a:rPr lang="de-DE" altLang="en-US"/>
              <a:t>Christian Endl, Felix Wirth, Korbinian Kunst &amp; Taulant Koka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Spatial Filtering for Source Separation in EEG Data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rcRect r="17145"/>
          <a:stretch>
            <a:fillRect/>
          </a:stretch>
        </p:blipFill>
        <p:spPr>
          <a:xfrm>
            <a:off x="3483979" y="4878387"/>
            <a:ext cx="2882095" cy="2915397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450" y="4860290"/>
            <a:ext cx="2715895" cy="2703195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00" y="5013847"/>
            <a:ext cx="3293145" cy="254963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9D641512-3C18-FB40-B50A-D94FED326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7614" y="4860290"/>
            <a:ext cx="2715895" cy="26716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Abgerundetes Rechteck">
            <a:extLst>
              <a:ext uri="{FF2B5EF4-FFF2-40B4-BE49-F238E27FC236}">
                <a16:creationId xmlns:a16="http://schemas.microsoft.com/office/drawing/2014/main" id="{C1DF647A-A24F-2942-AFF2-8A39D7C3881A}"/>
              </a:ext>
            </a:extLst>
          </p:cNvPr>
          <p:cNvSpPr/>
          <p:nvPr/>
        </p:nvSpPr>
        <p:spPr>
          <a:xfrm rot="5400000">
            <a:off x="9200814" y="3879141"/>
            <a:ext cx="3101678" cy="1182020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1" name="Abgerundetes Rechteck">
            <a:extLst>
              <a:ext uri="{FF2B5EF4-FFF2-40B4-BE49-F238E27FC236}">
                <a16:creationId xmlns:a16="http://schemas.microsoft.com/office/drawing/2014/main" id="{BBC2C879-526A-A242-8A92-7E4742E34A84}"/>
              </a:ext>
            </a:extLst>
          </p:cNvPr>
          <p:cNvSpPr/>
          <p:nvPr/>
        </p:nvSpPr>
        <p:spPr>
          <a:xfrm>
            <a:off x="1498639" y="2170983"/>
            <a:ext cx="3384896" cy="3850005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Math Formulation for ICA (Independent Component Analysis)</a:t>
            </a:r>
          </a:p>
        </p:txBody>
      </p:sp>
      <p:pic>
        <p:nvPicPr>
          <p:cNvPr id="52" name="Grafik 51">
            <a:extLst>
              <a:ext uri="{FF2B5EF4-FFF2-40B4-BE49-F238E27FC236}">
                <a16:creationId xmlns:a16="http://schemas.microsoft.com/office/drawing/2014/main" id="{FB227133-F02D-3341-893D-A158B8AF7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155" y="2411525"/>
            <a:ext cx="3543380" cy="336891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2" name="Rechteck 61">
                <a:extLst>
                  <a:ext uri="{FF2B5EF4-FFF2-40B4-BE49-F238E27FC236}">
                    <a16:creationId xmlns:a16="http://schemas.microsoft.com/office/drawing/2014/main" id="{B68C2347-74E5-3F4E-8426-94E7A48F42A5}"/>
                  </a:ext>
                </a:extLst>
              </p:cNvPr>
              <p:cNvSpPr/>
              <p:nvPr/>
            </p:nvSpPr>
            <p:spPr>
              <a:xfrm>
                <a:off x="5756368" y="2261054"/>
                <a:ext cx="64008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de-DE" sz="2800" b="1" dirty="0"/>
                  <a:t>S</a:t>
                </a:r>
                <a14:m>
                  <m:oMath xmlns:m="http://schemas.openxmlformats.org/officeDocument/2006/math">
                    <m:r>
                      <a:rPr lang="de-DE" sz="28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2800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de-DE" sz="28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de-DE" sz="2800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endParaRPr lang="de-DE" sz="2800" b="1" dirty="0"/>
              </a:p>
            </p:txBody>
          </p:sp>
        </mc:Choice>
        <mc:Fallback>
          <p:sp>
            <p:nvSpPr>
              <p:cNvPr id="62" name="Rechteck 61">
                <a:extLst>
                  <a:ext uri="{FF2B5EF4-FFF2-40B4-BE49-F238E27FC236}">
                    <a16:creationId xmlns:a16="http://schemas.microsoft.com/office/drawing/2014/main" id="{B68C2347-74E5-3F4E-8426-94E7A48F42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6368" y="2261054"/>
                <a:ext cx="6400800" cy="523220"/>
              </a:xfrm>
              <a:prstGeom prst="rect">
                <a:avLst/>
              </a:prstGeom>
              <a:blipFill>
                <a:blip r:embed="rId3"/>
                <a:stretch>
                  <a:fillRect t="-14286" b="-285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Abgerundetes Rechteck">
            <a:extLst>
              <a:ext uri="{FF2B5EF4-FFF2-40B4-BE49-F238E27FC236}">
                <a16:creationId xmlns:a16="http://schemas.microsoft.com/office/drawing/2014/main" id="{A9D7B2DC-B416-1644-8D6A-D25209B7CB84}"/>
              </a:ext>
            </a:extLst>
          </p:cNvPr>
          <p:cNvSpPr/>
          <p:nvPr/>
        </p:nvSpPr>
        <p:spPr>
          <a:xfrm>
            <a:off x="6079986" y="2919312"/>
            <a:ext cx="1182020" cy="3101679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4" name="Abgerundetes Rechteck">
            <a:extLst>
              <a:ext uri="{FF2B5EF4-FFF2-40B4-BE49-F238E27FC236}">
                <a16:creationId xmlns:a16="http://schemas.microsoft.com/office/drawing/2014/main" id="{DB8E86DF-26D6-C94A-9D2E-C9035561554E}"/>
              </a:ext>
            </a:extLst>
          </p:cNvPr>
          <p:cNvSpPr/>
          <p:nvPr/>
        </p:nvSpPr>
        <p:spPr>
          <a:xfrm>
            <a:off x="8171227" y="2898461"/>
            <a:ext cx="1182019" cy="1195786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6" name="Rechteck 65">
                <a:extLst>
                  <a:ext uri="{FF2B5EF4-FFF2-40B4-BE49-F238E27FC236}">
                    <a16:creationId xmlns:a16="http://schemas.microsoft.com/office/drawing/2014/main" id="{F0BC8416-8EE9-2C4A-BAB5-34826F24E747}"/>
                  </a:ext>
                </a:extLst>
              </p:cNvPr>
              <p:cNvSpPr/>
              <p:nvPr/>
            </p:nvSpPr>
            <p:spPr>
              <a:xfrm>
                <a:off x="10200532" y="2908208"/>
                <a:ext cx="2601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X</a:t>
                </a:r>
                <a14:m>
                  <m:oMath xmlns:m="http://schemas.openxmlformats.org/officeDocument/2006/math">
                    <m:r>
                      <a:rPr lang="de-DE" sz="180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>
          <p:sp>
            <p:nvSpPr>
              <p:cNvPr id="66" name="Rechteck 65">
                <a:extLst>
                  <a:ext uri="{FF2B5EF4-FFF2-40B4-BE49-F238E27FC236}">
                    <a16:creationId xmlns:a16="http://schemas.microsoft.com/office/drawing/2014/main" id="{F0BC8416-8EE9-2C4A-BAB5-34826F24E7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0532" y="2908208"/>
                <a:ext cx="2601068" cy="369332"/>
              </a:xfrm>
              <a:prstGeom prst="rect">
                <a:avLst/>
              </a:prstGeom>
              <a:blipFill>
                <a:blip r:embed="rId4"/>
                <a:stretch>
                  <a:fillRect l="-1942" t="-3226" b="-22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F01BABEB-4D3A-B844-B285-4192FA4D08DA}"/>
                  </a:ext>
                </a:extLst>
              </p:cNvPr>
              <p:cNvSpPr/>
              <p:nvPr/>
            </p:nvSpPr>
            <p:spPr>
              <a:xfrm>
                <a:off x="6145974" y="2920114"/>
                <a:ext cx="115591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S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F01BABEB-4D3A-B844-B285-4192FA4D08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5974" y="2920114"/>
                <a:ext cx="1155910" cy="369332"/>
              </a:xfrm>
              <a:prstGeom prst="rect">
                <a:avLst/>
              </a:prstGeom>
              <a:blipFill>
                <a:blip r:embed="rId5"/>
                <a:stretch>
                  <a:fillRect l="-3226" t="-3226" b="-22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hteck 74">
                <a:extLst>
                  <a:ext uri="{FF2B5EF4-FFF2-40B4-BE49-F238E27FC236}">
                    <a16:creationId xmlns:a16="http://schemas.microsoft.com/office/drawing/2014/main" id="{49037B40-0419-7048-949C-D3CB112F4DEC}"/>
                  </a:ext>
                </a:extLst>
              </p:cNvPr>
              <p:cNvSpPr/>
              <p:nvPr/>
            </p:nvSpPr>
            <p:spPr>
              <a:xfrm>
                <a:off x="8171227" y="2899266"/>
                <a:ext cx="186878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W</a:t>
                </a:r>
                <a14:m>
                  <m:oMath xmlns:m="http://schemas.openxmlformats.org/officeDocument/2006/math">
                    <m:r>
                      <a:rPr lang="de-DE" sz="180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75" name="Rechteck 74">
                <a:extLst>
                  <a:ext uri="{FF2B5EF4-FFF2-40B4-BE49-F238E27FC236}">
                    <a16:creationId xmlns:a16="http://schemas.microsoft.com/office/drawing/2014/main" id="{49037B40-0419-7048-949C-D3CB112F4DE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1227" y="2899266"/>
                <a:ext cx="1868782" cy="369332"/>
              </a:xfrm>
              <a:prstGeom prst="rect">
                <a:avLst/>
              </a:prstGeom>
              <a:blipFill>
                <a:blip r:embed="rId6"/>
                <a:stretch>
                  <a:fillRect l="-2703" t="-6667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EC90E318-054C-4E4E-8338-AA6C3B0DFE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11825" y="-579438"/>
            <a:ext cx="1854200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8E5170AD-0A9C-2148-8956-9B1289E2F5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96413" y="-579438"/>
            <a:ext cx="7620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38A6FB36-1B5C-1E4F-BFF7-45FB7D5D32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717213" y="-579438"/>
            <a:ext cx="1803400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090DE33B-B70C-CB4B-981D-CC18F8AD426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50975" y="-274638"/>
            <a:ext cx="1473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160D9D3-2547-074C-A865-83422EC9CD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41775" y="-274638"/>
            <a:ext cx="6350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11D77376-43DC-8246-9155-261328AD8B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42213" y="-274638"/>
            <a:ext cx="1117600" cy="45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E479B555-EA0A-F240-8C95-EB56E850CC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877550" y="-274638"/>
            <a:ext cx="76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2B766E02-4B67-5048-A220-30610A4D22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998325" y="-274638"/>
            <a:ext cx="76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E5F32114-BF19-BA4F-8E95-8BAB08F89A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797963" y="-274638"/>
            <a:ext cx="2717800" cy="33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781782F1-D728-4049-BA07-BCFCF68242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06788" y="152400"/>
            <a:ext cx="254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B1F0F1BB-BA20-D04D-BEB5-100513D258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91063" y="152400"/>
            <a:ext cx="76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6F6CCADF-CE2F-444A-8BB0-5BFF37184B7D}"/>
                  </a:ext>
                </a:extLst>
              </p:cNvPr>
              <p:cNvSpPr/>
              <p:nvPr/>
            </p:nvSpPr>
            <p:spPr>
              <a:xfrm>
                <a:off x="380451" y="6572753"/>
                <a:ext cx="12040697" cy="2219859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 fontScale="85000" lnSpcReduction="10000"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b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  <m:r>
                              <a:rPr lang="en-US" b="0" i="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𝐜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matrix of vector mixtures is generated by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𝐀𝐬</m:t>
                    </m:r>
                  </m:oMath>
                </a14:m>
                <a:endParaRPr lang="de-DE" b="1" i="1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𝐬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𝐬</m:t>
                                </m:r>
                              </m:e>
                              <m:sub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  <m:r>
                              <a:rPr lang="en-US" b="0" i="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𝐬</m:t>
                                </m:r>
                              </m:e>
                              <m:sub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𝐜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is the unobserved matrix of statistically independent components (IC)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>
                            <a:latin typeface="Cambria Math" panose="02040503050406030204" pitchFamily="18" charset="0"/>
                          </a:rPr>
                          <m:t>⋯</m:t>
                        </m:r>
                        <m:r>
                          <a:rPr lang="de-DE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is the unknown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 mixing matrix of full rank, whose coefficient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𝐰</m:t>
                        </m:r>
                      </m:e>
                      <m:sub>
                        <m:r>
                          <a:rPr lang="en-US" b="1" i="0">
                            <a:latin typeface="Cambria Math" panose="02040503050406030204" pitchFamily="18" charset="0"/>
                          </a:rPr>
                          <m:t>𝐢𝐣</m:t>
                        </m:r>
                      </m:sub>
                    </m:sSub>
                    <m:r>
                      <a:rPr lang="en-US" b="1" i="0">
                        <a:latin typeface="Cambria Math" panose="02040503050406030204" pitchFamily="18" charset="0"/>
                      </a:rPr>
                      <m:t>=[</m:t>
                    </m:r>
                    <m:r>
                      <a:rPr lang="de-DE" b="1" i="0" smtClean="0">
                        <a:latin typeface="Cambria Math" panose="02040503050406030204" pitchFamily="18" charset="0"/>
                      </a:rPr>
                      <m:t>𝐖</m:t>
                    </m:r>
                    <m:sSub>
                      <m:sSubPr>
                        <m:ctrlPr>
                          <a:rPr lang="de-DE" b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  <m:sub>
                        <m:r>
                          <a:rPr lang="en-US" b="1" i="0">
                            <a:latin typeface="Cambria Math" panose="02040503050406030204" pitchFamily="18" charset="0"/>
                          </a:rPr>
                          <m:t>𝐢𝐣</m:t>
                        </m:r>
                      </m:sub>
                    </m:sSub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represents the contribution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source onto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mixture.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0" smtClean="0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i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𝐚</m:t>
                                </m:r>
                              </m:e>
                              <m:sub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0">
                                <a:latin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de-DE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𝐚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de-DE" b="0" i="0" smtClean="0">
                                    <a:latin typeface="Cambria Math" panose="02040503050406030204" pitchFamily="18" charset="0"/>
                                  </a:rPr>
                                  <m:t>c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i="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de-DE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i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is</m:t>
                    </m:r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t</m:t>
                    </m:r>
                  </m:oMath>
                </a14:m>
                <a:r>
                  <a:rPr lang="en-US" dirty="0"/>
                  <a:t>he parameter of interest, defined by the inverse of the mixing matrix, called the </a:t>
                </a:r>
                <a:r>
                  <a:rPr lang="en-US" dirty="0">
                    <a:solidFill>
                      <a:srgbClr val="F08230"/>
                    </a:solidFill>
                  </a:rPr>
                  <a:t>demixing matrix </a:t>
                </a:r>
                <a:r>
                  <a:rPr lang="en-US" dirty="0"/>
                  <a:t>and its (transposed)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𝐚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US" dirty="0"/>
                  <a:t> is called the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demixing vector.</a:t>
                </a: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6F6CCADF-CE2F-444A-8BB0-5BFF37184B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451" y="6572753"/>
                <a:ext cx="12040697" cy="2219859"/>
              </a:xfrm>
              <a:prstGeom prst="rect">
                <a:avLst/>
              </a:prstGeom>
              <a:blipFill>
                <a:blip r:embed="rId7"/>
                <a:stretch>
                  <a:fillRect l="-1158" t="-4545" r="-84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0028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/>
              <a:t>Independent Component Analysis</a:t>
            </a:r>
            <a:br>
              <a:rPr lang="en-US" sz="3200"/>
            </a:br>
            <a:r>
              <a:rPr lang="en-US" sz="2400"/>
              <a:t>Solving blind source seperation using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is the goal of the algorithm?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/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1" i="1" smtClean="0">
                          <a:latin typeface="Cambria Math" panose="02040503050406030204" pitchFamily="18" charset="0"/>
                        </a:rPr>
                        <m:t>𝐒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  <a:blipFill>
                <a:blip r:embed="rId3"/>
                <a:stretch>
                  <a:fillRect b="-232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/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</m:acc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  <a:blipFill>
                <a:blip r:embed="rId4"/>
                <a:stretch>
                  <a:fillRect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/>
              <p:nvPr/>
            </p:nvSpPr>
            <p:spPr>
              <a:xfrm>
                <a:off x="4895771" y="2703780"/>
                <a:ext cx="6759936" cy="9564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Find the demixing matrix </a:t>
                </a:r>
                <a14:m>
                  <m:oMath xmlns:m="http://schemas.openxmlformats.org/officeDocument/2006/math">
                    <m:r>
                      <a:rPr lang="en-US" sz="1800" b="1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sz="180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18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so that the latent source variable s can be reconstructed as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𝐒</m:t>
                        </m:r>
                      </m:e>
                    </m:acc>
                  </m:oMath>
                </a14:m>
                <a:r>
                  <a:rPr lang="en-US" sz="1800" dirty="0"/>
                  <a:t>  by the observed data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US" sz="1800" b="1" dirty="0"/>
              </a:p>
              <a:p>
                <a:r>
                  <a:rPr lang="en-US" sz="1800" dirty="0">
                    <a:solidFill>
                      <a:srgbClr val="F08230"/>
                    </a:solidFill>
                  </a:rPr>
                  <a:t> </a:t>
                </a:r>
                <a:endParaRPr lang="en-US" sz="1800" dirty="0"/>
              </a:p>
            </p:txBody>
          </p:sp>
        </mc:Choice>
        <mc:Fallback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5771" y="2703780"/>
                <a:ext cx="6759936" cy="956480"/>
              </a:xfrm>
              <a:prstGeom prst="rect">
                <a:avLst/>
              </a:prstGeom>
              <a:blipFill>
                <a:blip r:embed="rId5"/>
                <a:stretch>
                  <a:fillRect l="-750" t="-4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CAC33EA2-1A2B-BD46-91EE-5F6D3429545F}"/>
                  </a:ext>
                </a:extLst>
              </p:cNvPr>
              <p:cNvSpPr/>
              <p:nvPr/>
            </p:nvSpPr>
            <p:spPr>
              <a:xfrm>
                <a:off x="471195" y="4424563"/>
                <a:ext cx="12040697" cy="1748148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Under-constrained problem: unknown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𝐬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de-DE" sz="1800" b="1" i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focus on finding </a:t>
                </a:r>
                <a14:m>
                  <m:oMath xmlns:m="http://schemas.openxmlformats.org/officeDocument/2006/math">
                    <m:r>
                      <a:rPr lang="de-DE" sz="1800" b="1" i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based on underlying statistics of </a:t>
                </a: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on’t solve for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all in one: step wise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Remember Singular Value Decomposition (SVD) ? </a:t>
                </a:r>
                <a:b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Every symmetric matrix can be decomposed into a rotation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𝐕</m:t>
                    </m:r>
                    <m:r>
                      <a:rPr lang="de-DE" sz="1800" b="1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1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 stretch along the axes </a:t>
                </a:r>
                <a14:m>
                  <m:oMath xmlns:m="http://schemas.openxmlformats.org/officeDocument/2006/math">
                    <m:r>
                      <a:rPr lang="de-DE" sz="1800" b="1" i="1">
                        <a:latin typeface="Cambria Math" panose="02040503050406030204" pitchFamily="18" charset="0"/>
                      </a:rPr>
                      <m:t>𝚺</m:t>
                    </m:r>
                  </m:oMath>
                </a14:m>
                <a:r>
                  <a:rPr lang="el-GR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and a second rotation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𝐔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CAC33EA2-1A2B-BD46-91EE-5F6D342954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195" y="4424563"/>
                <a:ext cx="12040697" cy="1748148"/>
              </a:xfrm>
              <a:prstGeom prst="rect">
                <a:avLst/>
              </a:prstGeom>
              <a:blipFill>
                <a:blip r:embed="rId6"/>
                <a:stretch>
                  <a:fillRect l="-1054" t="-4317" r="-137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Electroencephalogram (EEG) Concept">
            <a:extLst>
              <a:ext uri="{FF2B5EF4-FFF2-40B4-BE49-F238E27FC236}">
                <a16:creationId xmlns:a16="http://schemas.microsoft.com/office/drawing/2014/main" id="{8716E998-B335-5846-95F5-7E6D3A5D28CA}"/>
              </a:ext>
            </a:extLst>
          </p:cNvPr>
          <p:cNvSpPr txBox="1"/>
          <p:nvPr/>
        </p:nvSpPr>
        <p:spPr>
          <a:xfrm>
            <a:off x="366759" y="3749807"/>
            <a:ext cx="7152678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can we find W based on X?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11F5D7DC-F475-3A49-AD98-EA1B04BB3546}"/>
                  </a:ext>
                </a:extLst>
              </p:cNvPr>
              <p:cNvSpPr/>
              <p:nvPr/>
            </p:nvSpPr>
            <p:spPr>
              <a:xfrm>
                <a:off x="2363480" y="6173477"/>
                <a:ext cx="1795170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1">
                          <a:latin typeface="Cambria Math" panose="02040503050406030204" pitchFamily="18" charset="0"/>
                        </a:rPr>
                        <m:t>𝐔</m:t>
                      </m:r>
                      <m:r>
                        <m:rPr>
                          <m:sty m:val="p"/>
                        </m:rPr>
                        <a:rPr lang="de-DE" b="0" i="0">
                          <a:latin typeface="Cambria Math" panose="02040503050406030204" pitchFamily="18" charset="0"/>
                        </a:rPr>
                        <m:t>Σ</m:t>
                      </m:r>
                      <m:sSup>
                        <m:sSup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𝐕</m:t>
                          </m:r>
                        </m:e>
                        <m:sup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11F5D7DC-F475-3A49-AD98-EA1B04BB35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3480" y="6173477"/>
                <a:ext cx="1795170" cy="4801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6" name="Grafik 65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1E43D526-9C72-1B41-B2D8-24CE179A6F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221" y="7231246"/>
            <a:ext cx="1368435" cy="1368435"/>
          </a:xfrm>
          <a:prstGeom prst="rect">
            <a:avLst/>
          </a:prstGeom>
        </p:spPr>
      </p:pic>
      <p:pic>
        <p:nvPicPr>
          <p:cNvPr id="67" name="Grafik 66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AFFB607C-4557-BA43-A219-817B595977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49" y="7259467"/>
            <a:ext cx="1368435" cy="1368435"/>
          </a:xfrm>
          <a:prstGeom prst="rect">
            <a:avLst/>
          </a:prstGeom>
        </p:spPr>
      </p:pic>
      <p:pic>
        <p:nvPicPr>
          <p:cNvPr id="68" name="Grafik 67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051E8499-24FA-F54B-B994-D20B8FBB0F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097" y="7259467"/>
            <a:ext cx="1368435" cy="1368435"/>
          </a:xfrm>
          <a:prstGeom prst="rect">
            <a:avLst/>
          </a:prstGeom>
        </p:spPr>
      </p:pic>
      <p:pic>
        <p:nvPicPr>
          <p:cNvPr id="20" name="Grafik 19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8E31D3B4-B02F-C64C-BEC9-36CAC50C19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154" y="7259468"/>
            <a:ext cx="1368435" cy="1368435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68BB1BBD-2EFF-794A-948A-AC2900386FF7}"/>
              </a:ext>
            </a:extLst>
          </p:cNvPr>
          <p:cNvSpPr/>
          <p:nvPr/>
        </p:nvSpPr>
        <p:spPr>
          <a:xfrm>
            <a:off x="2927401" y="7440085"/>
            <a:ext cx="1015697" cy="1015697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2AC15FE-6E68-2443-8D8D-3D54240F33B5}"/>
              </a:ext>
            </a:extLst>
          </p:cNvPr>
          <p:cNvSpPr/>
          <p:nvPr/>
        </p:nvSpPr>
        <p:spPr>
          <a:xfrm>
            <a:off x="4714790" y="7407614"/>
            <a:ext cx="1015697" cy="1015697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DEC1D17-9A1C-FB4D-AB4C-3D435FFA2813}"/>
              </a:ext>
            </a:extLst>
          </p:cNvPr>
          <p:cNvSpPr/>
          <p:nvPr/>
        </p:nvSpPr>
        <p:spPr>
          <a:xfrm>
            <a:off x="6798519" y="7707867"/>
            <a:ext cx="1015697" cy="480131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AE76363-0E5A-E14D-B09E-27DB1F39432F}"/>
              </a:ext>
            </a:extLst>
          </p:cNvPr>
          <p:cNvSpPr/>
          <p:nvPr/>
        </p:nvSpPr>
        <p:spPr>
          <a:xfrm rot="2566496">
            <a:off x="8653387" y="7707867"/>
            <a:ext cx="1015697" cy="480132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A7B59151-3F2D-544C-BBB1-509A5A5D06DC}"/>
              </a:ext>
            </a:extLst>
          </p:cNvPr>
          <p:cNvCxnSpPr>
            <a:cxnSpLocks/>
            <a:endCxn id="18" idx="1"/>
          </p:cNvCxnSpPr>
          <p:nvPr/>
        </p:nvCxnSpPr>
        <p:spPr>
          <a:xfrm flipH="1" flipV="1">
            <a:off x="3076146" y="7588830"/>
            <a:ext cx="354226" cy="3548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329B4F2E-CE13-4C4C-BC96-94DC940E16FE}"/>
              </a:ext>
            </a:extLst>
          </p:cNvPr>
          <p:cNvCxnSpPr>
            <a:cxnSpLocks/>
            <a:endCxn id="18" idx="7"/>
          </p:cNvCxnSpPr>
          <p:nvPr/>
        </p:nvCxnSpPr>
        <p:spPr>
          <a:xfrm flipV="1">
            <a:off x="3430371" y="7588830"/>
            <a:ext cx="363982" cy="35485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62C69A39-F370-C642-8B28-530B0CAD8F00}"/>
              </a:ext>
            </a:extLst>
          </p:cNvPr>
          <p:cNvCxnSpPr>
            <a:cxnSpLocks/>
            <a:endCxn id="61" idx="0"/>
          </p:cNvCxnSpPr>
          <p:nvPr/>
        </p:nvCxnSpPr>
        <p:spPr>
          <a:xfrm flipV="1">
            <a:off x="5222638" y="7407614"/>
            <a:ext cx="1" cy="5078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Gerade Verbindung mit Pfeil 79">
            <a:extLst>
              <a:ext uri="{FF2B5EF4-FFF2-40B4-BE49-F238E27FC236}">
                <a16:creationId xmlns:a16="http://schemas.microsoft.com/office/drawing/2014/main" id="{35FA3F6A-92A9-1648-A67E-B7238229F9BA}"/>
              </a:ext>
            </a:extLst>
          </p:cNvPr>
          <p:cNvCxnSpPr>
            <a:cxnSpLocks/>
            <a:endCxn id="61" idx="6"/>
          </p:cNvCxnSpPr>
          <p:nvPr/>
        </p:nvCxnSpPr>
        <p:spPr>
          <a:xfrm flipV="1">
            <a:off x="5222638" y="7915463"/>
            <a:ext cx="507849" cy="67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4BEBFD2D-E6A0-B94D-B08B-9902A003242B}"/>
              </a:ext>
            </a:extLst>
          </p:cNvPr>
          <p:cNvCxnSpPr>
            <a:cxnSpLocks/>
          </p:cNvCxnSpPr>
          <p:nvPr/>
        </p:nvCxnSpPr>
        <p:spPr>
          <a:xfrm flipV="1">
            <a:off x="7306366" y="7932927"/>
            <a:ext cx="518478" cy="107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Gerade Verbindung mit Pfeil 87">
            <a:extLst>
              <a:ext uri="{FF2B5EF4-FFF2-40B4-BE49-F238E27FC236}">
                <a16:creationId xmlns:a16="http://schemas.microsoft.com/office/drawing/2014/main" id="{9E9E5E6A-A645-574B-829B-C2C097C9B94A}"/>
              </a:ext>
            </a:extLst>
          </p:cNvPr>
          <p:cNvCxnSpPr>
            <a:cxnSpLocks/>
          </p:cNvCxnSpPr>
          <p:nvPr/>
        </p:nvCxnSpPr>
        <p:spPr>
          <a:xfrm flipH="1" flipV="1">
            <a:off x="7306366" y="7679646"/>
            <a:ext cx="1" cy="25328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45275748-7655-604F-89D4-D5EAB9768D9B}"/>
              </a:ext>
            </a:extLst>
          </p:cNvPr>
          <p:cNvCxnSpPr>
            <a:cxnSpLocks/>
            <a:endCxn id="63" idx="6"/>
          </p:cNvCxnSpPr>
          <p:nvPr/>
        </p:nvCxnSpPr>
        <p:spPr>
          <a:xfrm>
            <a:off x="9157314" y="7932927"/>
            <a:ext cx="376696" cy="3598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5" name="Gerade Verbindung mit Pfeil 94">
            <a:extLst>
              <a:ext uri="{FF2B5EF4-FFF2-40B4-BE49-F238E27FC236}">
                <a16:creationId xmlns:a16="http://schemas.microsoft.com/office/drawing/2014/main" id="{82B4BBE1-1D81-CA43-AA17-0CC47F9622AF}"/>
              </a:ext>
            </a:extLst>
          </p:cNvPr>
          <p:cNvCxnSpPr>
            <a:cxnSpLocks/>
          </p:cNvCxnSpPr>
          <p:nvPr/>
        </p:nvCxnSpPr>
        <p:spPr>
          <a:xfrm flipV="1">
            <a:off x="9157314" y="7766258"/>
            <a:ext cx="188348" cy="1384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Arc 38">
            <a:extLst>
              <a:ext uri="{FF2B5EF4-FFF2-40B4-BE49-F238E27FC236}">
                <a16:creationId xmlns:a16="http://schemas.microsoft.com/office/drawing/2014/main" id="{F2004500-3A15-A043-9488-C8FE7BB385E7}"/>
              </a:ext>
            </a:extLst>
          </p:cNvPr>
          <p:cNvSpPr/>
          <p:nvPr/>
        </p:nvSpPr>
        <p:spPr>
          <a:xfrm rot="6695955">
            <a:off x="3792522" y="728352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2" name="Arc 38">
            <a:extLst>
              <a:ext uri="{FF2B5EF4-FFF2-40B4-BE49-F238E27FC236}">
                <a16:creationId xmlns:a16="http://schemas.microsoft.com/office/drawing/2014/main" id="{633CA3AB-ED0B-B740-BB49-0D3D1C540764}"/>
              </a:ext>
            </a:extLst>
          </p:cNvPr>
          <p:cNvSpPr/>
          <p:nvPr/>
        </p:nvSpPr>
        <p:spPr>
          <a:xfrm rot="6695955">
            <a:off x="5763048" y="7254555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3" name="Arc 38">
            <a:extLst>
              <a:ext uri="{FF2B5EF4-FFF2-40B4-BE49-F238E27FC236}">
                <a16:creationId xmlns:a16="http://schemas.microsoft.com/office/drawing/2014/main" id="{7DA98FFD-70C9-E54C-A898-618C51EA9D82}"/>
              </a:ext>
            </a:extLst>
          </p:cNvPr>
          <p:cNvSpPr/>
          <p:nvPr/>
        </p:nvSpPr>
        <p:spPr>
          <a:xfrm rot="6695955">
            <a:off x="7587377" y="7283523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7" name="Rechteck 56">
                <a:extLst>
                  <a:ext uri="{FF2B5EF4-FFF2-40B4-BE49-F238E27FC236}">
                    <a16:creationId xmlns:a16="http://schemas.microsoft.com/office/drawing/2014/main" id="{41F2AB87-8B9E-D84B-89AD-1575E4AB3428}"/>
                  </a:ext>
                </a:extLst>
              </p:cNvPr>
              <p:cNvSpPr/>
              <p:nvPr/>
            </p:nvSpPr>
            <p:spPr>
              <a:xfrm>
                <a:off x="4025353" y="7373895"/>
                <a:ext cx="66024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>
                              <a:latin typeface="Cambria Math" panose="02040503050406030204" pitchFamily="18" charset="0"/>
                            </a:rPr>
                            <m:t>𝐕</m:t>
                          </m:r>
                        </m:e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57" name="Rechteck 56">
                <a:extLst>
                  <a:ext uri="{FF2B5EF4-FFF2-40B4-BE49-F238E27FC236}">
                    <a16:creationId xmlns:a16="http://schemas.microsoft.com/office/drawing/2014/main" id="{41F2AB87-8B9E-D84B-89AD-1575E4AB34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5353" y="7373895"/>
                <a:ext cx="660244" cy="4801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9" name="Rechteck 58">
                <a:extLst>
                  <a:ext uri="{FF2B5EF4-FFF2-40B4-BE49-F238E27FC236}">
                    <a16:creationId xmlns:a16="http://schemas.microsoft.com/office/drawing/2014/main" id="{1DE6C468-4BBD-CE43-B2AB-DC7EBCC026F1}"/>
                  </a:ext>
                </a:extLst>
              </p:cNvPr>
              <p:cNvSpPr/>
              <p:nvPr/>
            </p:nvSpPr>
            <p:spPr>
              <a:xfrm>
                <a:off x="6073657" y="7317228"/>
                <a:ext cx="45076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>
                          <a:latin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59" name="Rechteck 58">
                <a:extLst>
                  <a:ext uri="{FF2B5EF4-FFF2-40B4-BE49-F238E27FC236}">
                    <a16:creationId xmlns:a16="http://schemas.microsoft.com/office/drawing/2014/main" id="{1DE6C468-4BBD-CE43-B2AB-DC7EBCC02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3657" y="7317228"/>
                <a:ext cx="450764" cy="4801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0" name="Rechteck 59">
                <a:extLst>
                  <a:ext uri="{FF2B5EF4-FFF2-40B4-BE49-F238E27FC236}">
                    <a16:creationId xmlns:a16="http://schemas.microsoft.com/office/drawing/2014/main" id="{45A1F8C3-C18F-224D-A40C-F95763CF2832}"/>
                  </a:ext>
                </a:extLst>
              </p:cNvPr>
              <p:cNvSpPr/>
              <p:nvPr/>
            </p:nvSpPr>
            <p:spPr>
              <a:xfrm>
                <a:off x="7888437" y="7275214"/>
                <a:ext cx="49725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>
                          <a:latin typeface="Cambria Math" panose="02040503050406030204" pitchFamily="18" charset="0"/>
                        </a:rPr>
                        <m:t>𝐔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60" name="Rechteck 59">
                <a:extLst>
                  <a:ext uri="{FF2B5EF4-FFF2-40B4-BE49-F238E27FC236}">
                    <a16:creationId xmlns:a16="http://schemas.microsoft.com/office/drawing/2014/main" id="{45A1F8C3-C18F-224D-A40C-F95763CF28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8437" y="7275214"/>
                <a:ext cx="497252" cy="4801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FE5A1859-3DE1-E94B-830F-60048363DBAE}"/>
                  </a:ext>
                </a:extLst>
              </p:cNvPr>
              <p:cNvSpPr/>
              <p:nvPr/>
            </p:nvSpPr>
            <p:spPr>
              <a:xfrm>
                <a:off x="7990584" y="6082983"/>
                <a:ext cx="1957202" cy="9010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smtClean="0">
                        <a:latin typeface="Cambria Math" panose="02040503050406030204" pitchFamily="18" charset="0"/>
                      </a:rPr>
                      <m:t>𝐀</m:t>
                    </m:r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𝐕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FE5A1859-3DE1-E94B-830F-60048363DB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0584" y="6082983"/>
                <a:ext cx="1957202" cy="901081"/>
              </a:xfrm>
              <a:prstGeom prst="rect">
                <a:avLst/>
              </a:prstGeom>
              <a:blipFill>
                <a:blip r:embed="rId12"/>
                <a:stretch>
                  <a:fillRect l="-19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5CF83C42-F37D-0645-B8CD-F42D92F8BA6B}"/>
                  </a:ext>
                </a:extLst>
              </p:cNvPr>
              <p:cNvSpPr/>
              <p:nvPr/>
            </p:nvSpPr>
            <p:spPr>
              <a:xfrm>
                <a:off x="7893251" y="8143005"/>
                <a:ext cx="672299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𝐔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5CF83C42-F37D-0645-B8CD-F42D92F8BA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3251" y="8143005"/>
                <a:ext cx="672299" cy="480131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028FA6B5-25E0-134A-B495-50A4F5C9833D}"/>
                  </a:ext>
                </a:extLst>
              </p:cNvPr>
              <p:cNvSpPr/>
              <p:nvPr/>
            </p:nvSpPr>
            <p:spPr>
              <a:xfrm>
                <a:off x="6081249" y="8108234"/>
                <a:ext cx="78220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028FA6B5-25E0-134A-B495-50A4F5C983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1249" y="8108234"/>
                <a:ext cx="782202" cy="48013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558CC21E-FE4C-6A49-81B5-A26EDC011E42}"/>
                  </a:ext>
                </a:extLst>
              </p:cNvPr>
              <p:cNvSpPr/>
              <p:nvPr/>
            </p:nvSpPr>
            <p:spPr>
              <a:xfrm>
                <a:off x="4055432" y="8162256"/>
                <a:ext cx="48282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𝐕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558CC21E-FE4C-6A49-81B5-A26EDC011E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5432" y="8162256"/>
                <a:ext cx="482824" cy="480131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1" name="Arc 38">
            <a:extLst>
              <a:ext uri="{FF2B5EF4-FFF2-40B4-BE49-F238E27FC236}">
                <a16:creationId xmlns:a16="http://schemas.microsoft.com/office/drawing/2014/main" id="{DD8BAD30-900B-9F45-A7A0-CF0A7C9F3A45}"/>
              </a:ext>
            </a:extLst>
          </p:cNvPr>
          <p:cNvSpPr/>
          <p:nvPr/>
        </p:nvSpPr>
        <p:spPr>
          <a:xfrm rot="17617125">
            <a:off x="7566521" y="7435923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2" name="Arc 38">
            <a:extLst>
              <a:ext uri="{FF2B5EF4-FFF2-40B4-BE49-F238E27FC236}">
                <a16:creationId xmlns:a16="http://schemas.microsoft.com/office/drawing/2014/main" id="{EDE474A4-80A4-8148-88DD-2E9517D12CD3}"/>
              </a:ext>
            </a:extLst>
          </p:cNvPr>
          <p:cNvSpPr/>
          <p:nvPr/>
        </p:nvSpPr>
        <p:spPr>
          <a:xfrm rot="17617125">
            <a:off x="5735811" y="7451672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3" name="Arc 38">
            <a:extLst>
              <a:ext uri="{FF2B5EF4-FFF2-40B4-BE49-F238E27FC236}">
                <a16:creationId xmlns:a16="http://schemas.microsoft.com/office/drawing/2014/main" id="{4E97E6B1-6F8E-FF46-A584-55B73B546C10}"/>
              </a:ext>
            </a:extLst>
          </p:cNvPr>
          <p:cNvSpPr/>
          <p:nvPr/>
        </p:nvSpPr>
        <p:spPr>
          <a:xfrm rot="17617125">
            <a:off x="3712734" y="744880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16267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/>
              <a:t>Independent Component Analysis</a:t>
            </a:r>
            <a:br>
              <a:rPr lang="en-US" sz="3200"/>
            </a:br>
            <a:r>
              <a:rPr lang="en-US" sz="2400"/>
              <a:t>Solving blind source seperation using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6" y="2059828"/>
            <a:ext cx="9895599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If we can find each of the SVD components we can determine the unmixing matrix 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BBC1E59A-DD02-B442-B1D0-7C422E8ADC80}"/>
                  </a:ext>
                </a:extLst>
              </p:cNvPr>
              <p:cNvSpPr/>
              <p:nvPr/>
            </p:nvSpPr>
            <p:spPr>
              <a:xfrm>
                <a:off x="336217" y="2591083"/>
                <a:ext cx="1957202" cy="9010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smtClean="0">
                        <a:latin typeface="Cambria Math" panose="02040503050406030204" pitchFamily="18" charset="0"/>
                      </a:rPr>
                      <m:t>𝐀</m:t>
                    </m:r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𝐕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BBC1E59A-DD02-B442-B1D0-7C422E8ADC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7" y="2591083"/>
                <a:ext cx="1957202" cy="901081"/>
              </a:xfrm>
              <a:prstGeom prst="rect">
                <a:avLst/>
              </a:prstGeom>
              <a:blipFill>
                <a:blip r:embed="rId3"/>
                <a:stretch>
                  <a:fillRect l="-129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hteck 1">
            <a:extLst>
              <a:ext uri="{FF2B5EF4-FFF2-40B4-BE49-F238E27FC236}">
                <a16:creationId xmlns:a16="http://schemas.microsoft.com/office/drawing/2014/main" id="{6C7A98E6-FDA6-7D41-B565-B27B60D7C0A0}"/>
              </a:ext>
            </a:extLst>
          </p:cNvPr>
          <p:cNvSpPr/>
          <p:nvPr/>
        </p:nvSpPr>
        <p:spPr>
          <a:xfrm>
            <a:off x="336217" y="3252098"/>
            <a:ext cx="9066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It can be shown that this can be formulated as an eigenvector problem, where:</a:t>
            </a:r>
            <a:endParaRPr lang="de-DE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95C3450A-2CB2-E544-9D23-F1B7240A162A}"/>
                  </a:ext>
                </a:extLst>
              </p:cNvPr>
              <p:cNvSpPr/>
              <p:nvPr/>
            </p:nvSpPr>
            <p:spPr>
              <a:xfrm>
                <a:off x="336216" y="3824307"/>
                <a:ext cx="1553182" cy="488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de-DE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𝜮</m:t>
                        </m:r>
                      </m:e>
                      <m: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r>
                  <a:rPr lang="de-DE" dirty="0"/>
                  <a:t>=</a:t>
                </a:r>
                <a:r>
                  <a:rPr lang="de-DE" b="1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𝐃</m:t>
                        </m:r>
                      </m:e>
                      <m: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endParaRPr lang="de-DE" b="1" dirty="0"/>
              </a:p>
            </p:txBody>
          </p:sp>
        </mc:Choice>
        <mc:Fallback xmlns="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95C3450A-2CB2-E544-9D23-F1B7240A16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6" y="3824307"/>
                <a:ext cx="1553182" cy="488916"/>
              </a:xfrm>
              <a:prstGeom prst="rect">
                <a:avLst/>
              </a:prstGeom>
              <a:blipFill>
                <a:blip r:embed="rId4"/>
                <a:stretch>
                  <a:fillRect l="-1626" t="-7500" b="-2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86E6F453-F5F9-BA4D-87A9-F3E8FEE0D7FD}"/>
                  </a:ext>
                </a:extLst>
              </p:cNvPr>
              <p:cNvSpPr/>
              <p:nvPr/>
            </p:nvSpPr>
            <p:spPr>
              <a:xfrm>
                <a:off x="2008421" y="3833092"/>
                <a:ext cx="49725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&amp;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86E6F453-F5F9-BA4D-87A9-F3E8FEE0D7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8421" y="3833092"/>
                <a:ext cx="497252" cy="4801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hteck 71">
                <a:extLst>
                  <a:ext uri="{FF2B5EF4-FFF2-40B4-BE49-F238E27FC236}">
                    <a16:creationId xmlns:a16="http://schemas.microsoft.com/office/drawing/2014/main" id="{79A036F0-AB1F-9340-8742-0E9C339FFBCB}"/>
                  </a:ext>
                </a:extLst>
              </p:cNvPr>
              <p:cNvSpPr/>
              <p:nvPr/>
            </p:nvSpPr>
            <p:spPr>
              <a:xfrm>
                <a:off x="2568736" y="3833092"/>
                <a:ext cx="147027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𝐔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𝑬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2" name="Rechteck 71">
                <a:extLst>
                  <a:ext uri="{FF2B5EF4-FFF2-40B4-BE49-F238E27FC236}">
                    <a16:creationId xmlns:a16="http://schemas.microsoft.com/office/drawing/2014/main" id="{79A036F0-AB1F-9340-8742-0E9C339FFB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8736" y="3833092"/>
                <a:ext cx="1470274" cy="4801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4" name="Rechteck 73">
                <a:extLst>
                  <a:ext uri="{FF2B5EF4-FFF2-40B4-BE49-F238E27FC236}">
                    <a16:creationId xmlns:a16="http://schemas.microsoft.com/office/drawing/2014/main" id="{B4A4B84E-CDBA-E245-91AA-DFCA489C1776}"/>
                  </a:ext>
                </a:extLst>
              </p:cNvPr>
              <p:cNvSpPr/>
              <p:nvPr/>
            </p:nvSpPr>
            <p:spPr>
              <a:xfrm>
                <a:off x="336216" y="4311057"/>
                <a:ext cx="12308222" cy="4056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/>
                  <a:t>D, E </a:t>
                </a:r>
                <a:r>
                  <a:rPr lang="en-US" sz="2000" dirty="0"/>
                  <a:t>are the singular values and eigenvectors computed from the covariance matrix of </a:t>
                </a:r>
                <a:r>
                  <a:rPr lang="en-US" sz="2000" b="1" dirty="0"/>
                  <a:t>X  </a:t>
                </a:r>
                <a:r>
                  <a:rPr lang="en-US" sz="2000" dirty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000" b="0" i="0" smtClean="0">
                        <a:latin typeface="Cambria Math" panose="02040503050406030204" pitchFamily="18" charset="0"/>
                      </a:rPr>
                      <m:t>Cov</m:t>
                    </m:r>
                    <m:r>
                      <a:rPr lang="de-DE" sz="2000" b="0" i="0" smtClean="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n-US" sz="2000" i="0"/>
                      <m:t>E</m:t>
                    </m:r>
                    <m:d>
                      <m:dPr>
                        <m:begChr m:val="{"/>
                        <m:endChr m:val="}"/>
                        <m:ctrlPr>
                          <a:rPr lang="de-DE" sz="2000"/>
                        </m:ctrlPr>
                      </m:dPr>
                      <m:e>
                        <m:r>
                          <a:rPr lang="de-DE" sz="2000" b="1" i="0" smtClean="0">
                            <a:latin typeface="Cambria Math" panose="02040503050406030204" pitchFamily="18" charset="0"/>
                          </a:rPr>
                          <m:t>𝐗</m:t>
                        </m:r>
                        <m:sSup>
                          <m:sSupPr>
                            <m:ctrlPr>
                              <a:rPr lang="de-DE" sz="20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000" b="1" i="1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de-DE" sz="2000" b="1" i="1" smtClean="0">
                                <a:latin typeface="Cambria Math" panose="02040503050406030204" pitchFamily="18" charset="0"/>
                              </a:rPr>
                              <m:t>𝑻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000" dirty="0"/>
                  <a:t>)</a:t>
                </a:r>
                <a:r>
                  <a:rPr lang="en-US" sz="2000" b="1" dirty="0"/>
                  <a:t> </a:t>
                </a:r>
                <a:endParaRPr lang="de-DE" sz="2000" b="1" dirty="0"/>
              </a:p>
            </p:txBody>
          </p:sp>
        </mc:Choice>
        <mc:Fallback>
          <p:sp>
            <p:nvSpPr>
              <p:cNvPr id="74" name="Rechteck 73">
                <a:extLst>
                  <a:ext uri="{FF2B5EF4-FFF2-40B4-BE49-F238E27FC236}">
                    <a16:creationId xmlns:a16="http://schemas.microsoft.com/office/drawing/2014/main" id="{B4A4B84E-CDBA-E245-91AA-DFCA489C17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6" y="4311057"/>
                <a:ext cx="12308222" cy="405624"/>
              </a:xfrm>
              <a:prstGeom prst="rect">
                <a:avLst/>
              </a:prstGeom>
              <a:blipFill>
                <a:blip r:embed="rId7"/>
                <a:stretch>
                  <a:fillRect l="-515" t="-6061" b="-2727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Grafik 8">
            <a:extLst>
              <a:ext uri="{FF2B5EF4-FFF2-40B4-BE49-F238E27FC236}">
                <a16:creationId xmlns:a16="http://schemas.microsoft.com/office/drawing/2014/main" id="{3119873E-8ABC-B344-9D59-A754D56CE62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24"/>
          <a:stretch/>
        </p:blipFill>
        <p:spPr>
          <a:xfrm>
            <a:off x="969727" y="4805985"/>
            <a:ext cx="3173649" cy="282539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950C88D-9BFF-AC4E-A00B-8D03293D5D4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99"/>
          <a:stretch/>
        </p:blipFill>
        <p:spPr>
          <a:xfrm>
            <a:off x="4991397" y="4805985"/>
            <a:ext cx="3173649" cy="282539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F713B80-267E-B14E-95D0-FB216A11C78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51"/>
          <a:stretch/>
        </p:blipFill>
        <p:spPr>
          <a:xfrm>
            <a:off x="9013067" y="4800600"/>
            <a:ext cx="3050191" cy="2825390"/>
          </a:xfrm>
          <a:prstGeom prst="rect">
            <a:avLst/>
          </a:prstGeom>
        </p:spPr>
      </p:pic>
      <p:sp>
        <p:nvSpPr>
          <p:cNvPr id="75" name="Arc 38">
            <a:extLst>
              <a:ext uri="{FF2B5EF4-FFF2-40B4-BE49-F238E27FC236}">
                <a16:creationId xmlns:a16="http://schemas.microsoft.com/office/drawing/2014/main" id="{CDAD4AD6-D6BB-9647-B122-F26C4CB9CE04}"/>
              </a:ext>
            </a:extLst>
          </p:cNvPr>
          <p:cNvSpPr/>
          <p:nvPr/>
        </p:nvSpPr>
        <p:spPr>
          <a:xfrm rot="6695955">
            <a:off x="3842925" y="528713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7" name="Arc 38">
            <a:extLst>
              <a:ext uri="{FF2B5EF4-FFF2-40B4-BE49-F238E27FC236}">
                <a16:creationId xmlns:a16="http://schemas.microsoft.com/office/drawing/2014/main" id="{E810794E-E825-CC4A-A14F-B3427B4856AB}"/>
              </a:ext>
            </a:extLst>
          </p:cNvPr>
          <p:cNvSpPr/>
          <p:nvPr/>
        </p:nvSpPr>
        <p:spPr>
          <a:xfrm rot="6695955">
            <a:off x="8063985" y="533169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0C6BA0D2-2634-F544-9241-811470FE2F80}"/>
                  </a:ext>
                </a:extLst>
              </p:cNvPr>
              <p:cNvSpPr/>
              <p:nvPr/>
            </p:nvSpPr>
            <p:spPr>
              <a:xfrm>
                <a:off x="3555371" y="5484583"/>
                <a:ext cx="18519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1800" dirty="0">
                    <a:latin typeface="Helvetica" pitchFamily="2" charset="0"/>
                  </a:rPr>
                  <a:t>decorrelation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1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0C6BA0D2-2634-F544-9241-811470FE2F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5371" y="5484583"/>
                <a:ext cx="1851982" cy="369332"/>
              </a:xfrm>
              <a:prstGeom prst="rect">
                <a:avLst/>
              </a:prstGeom>
              <a:blipFill>
                <a:blip r:embed="rId11"/>
                <a:stretch>
                  <a:fillRect l="-2041" t="-10345" b="-275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D41F082-07C9-494A-8F31-D56E927FC24F}"/>
              </a:ext>
            </a:extLst>
          </p:cNvPr>
          <p:cNvCxnSpPr>
            <a:cxnSpLocks/>
          </p:cNvCxnSpPr>
          <p:nvPr/>
        </p:nvCxnSpPr>
        <p:spPr>
          <a:xfrm flipV="1">
            <a:off x="2375373" y="5484583"/>
            <a:ext cx="1067915" cy="7161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15A450C4-4657-0741-BB98-E0CA0CDE02B3}"/>
              </a:ext>
            </a:extLst>
          </p:cNvPr>
          <p:cNvCxnSpPr>
            <a:cxnSpLocks/>
          </p:cNvCxnSpPr>
          <p:nvPr/>
        </p:nvCxnSpPr>
        <p:spPr>
          <a:xfrm>
            <a:off x="6357938" y="6200775"/>
            <a:ext cx="134302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259FEB34-7AA2-794E-A22B-0163406DF983}"/>
                  </a:ext>
                </a:extLst>
              </p:cNvPr>
              <p:cNvSpPr/>
              <p:nvPr/>
            </p:nvSpPr>
            <p:spPr>
              <a:xfrm>
                <a:off x="7700963" y="5577323"/>
                <a:ext cx="2109808" cy="4950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800" dirty="0">
                    <a:latin typeface="Helvetica" pitchFamily="2" charset="0"/>
                  </a:rPr>
                  <a:t>normalization</a:t>
                </a:r>
                <a:r>
                  <a:rPr lang="de-DE" sz="1800" dirty="0">
                    <a:latin typeface="Helvetica" pitchFamily="2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>
                            <a:latin typeface="Cambria Math" panose="02040503050406030204" pitchFamily="18" charset="0"/>
                          </a:rPr>
                          <m:t>𝐃</m:t>
                        </m:r>
                      </m:e>
                      <m:sup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1800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de-DE" sz="18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</m:sup>
                    </m:sSup>
                  </m:oMath>
                </a14:m>
                <a:r>
                  <a:rPr lang="de-DE" sz="1800" dirty="0">
                    <a:latin typeface="Helvetica" pitchFamily="2" charset="0"/>
                  </a:rPr>
                  <a:t> </a:t>
                </a:r>
                <a:endParaRPr lang="de-DE" sz="1800" dirty="0"/>
              </a:p>
            </p:txBody>
          </p:sp>
        </mc:Choice>
        <mc:Fallback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259FEB34-7AA2-794E-A22B-0163406DF9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0963" y="5577323"/>
                <a:ext cx="2109808" cy="495007"/>
              </a:xfrm>
              <a:prstGeom prst="rect">
                <a:avLst/>
              </a:prstGeom>
              <a:blipFill>
                <a:blip r:embed="rId12"/>
                <a:stretch>
                  <a:fillRect l="-239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1" name="Rechteck 80">
                <a:extLst>
                  <a:ext uri="{FF2B5EF4-FFF2-40B4-BE49-F238E27FC236}">
                    <a16:creationId xmlns:a16="http://schemas.microsoft.com/office/drawing/2014/main" id="{9A0EFC3D-4351-2A4A-9C83-B7A321846AC8}"/>
                  </a:ext>
                </a:extLst>
              </p:cNvPr>
              <p:cNvSpPr/>
              <p:nvPr/>
            </p:nvSpPr>
            <p:spPr>
              <a:xfrm>
                <a:off x="241204" y="7697974"/>
                <a:ext cx="12200351" cy="19285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dirty="0"/>
                  <a:t>After this Process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sz="180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</a:rPr>
                              <m:t>𝐃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</a:rPr>
                              <m:t>𝐄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e>
                    </m:d>
                    <m:r>
                      <a:rPr lang="en-US" sz="1800" b="1" i="1"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n-US" sz="1800" dirty="0"/>
                  <a:t> which is called </a:t>
                </a:r>
                <a:r>
                  <a:rPr lang="en-US" sz="1800" dirty="0">
                    <a:solidFill>
                      <a:schemeClr val="accent5"/>
                    </a:solidFill>
                  </a:rPr>
                  <a:t>whitening </a:t>
                </a:r>
                <a:r>
                  <a:rPr lang="en-US" sz="1800" dirty="0"/>
                  <a:t>we ware left with a distribution where all second order correlations are removed [</a:t>
                </a:r>
                <a:r>
                  <a:rPr lang="en-US" sz="1800" dirty="0" err="1"/>
                  <a:t>Shlens</a:t>
                </a:r>
                <a:r>
                  <a:rPr lang="en-US" sz="1800" dirty="0"/>
                  <a:t>, 2010]: </a:t>
                </a:r>
              </a:p>
              <a:p>
                <a:endParaRPr lang="en-US" sz="1800" dirty="0"/>
              </a:p>
              <a:p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18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1800" dirty="0"/>
                  <a:t>Problem simplified to finding</a:t>
                </a:r>
                <a:r>
                  <a:rPr lang="en-US" sz="1800" dirty="0">
                    <a:solidFill>
                      <a:schemeClr val="accent5"/>
                    </a:solidFill>
                  </a:rPr>
                  <a:t>: </a:t>
                </a:r>
                <a14:m>
                  <m:oMath xmlns:m="http://schemas.openxmlformats.org/officeDocument/2006/math">
                    <m:acc>
                      <m:accPr>
                        <m:chr m:val="ˆ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𝐬</m:t>
                        </m:r>
                      </m:e>
                    </m:acc>
                    <m:r>
                      <a:rPr lang="en-US" sz="18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1" i="1">
                        <a:latin typeface="Cambria Math" panose="02040503050406030204" pitchFamily="18" charset="0"/>
                      </a:rPr>
                      <m:t>𝐕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endParaRPr lang="en-US" sz="1800" dirty="0"/>
              </a:p>
              <a:p>
                <a:endParaRPr lang="en-US" sz="1800" dirty="0">
                  <a:solidFill>
                    <a:schemeClr val="accent5"/>
                  </a:solidFill>
                </a:endParaRPr>
              </a:p>
              <a:p>
                <a:r>
                  <a:rPr lang="en-US" sz="1800" dirty="0"/>
                  <a:t> </a:t>
                </a:r>
              </a:p>
            </p:txBody>
          </p:sp>
        </mc:Choice>
        <mc:Fallback>
          <p:sp>
            <p:nvSpPr>
              <p:cNvPr id="81" name="Rechteck 80">
                <a:extLst>
                  <a:ext uri="{FF2B5EF4-FFF2-40B4-BE49-F238E27FC236}">
                    <a16:creationId xmlns:a16="http://schemas.microsoft.com/office/drawing/2014/main" id="{9A0EFC3D-4351-2A4A-9C83-B7A321846A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204" y="7697974"/>
                <a:ext cx="12200351" cy="1928541"/>
              </a:xfrm>
              <a:prstGeom prst="rect">
                <a:avLst/>
              </a:prstGeom>
              <a:blipFill>
                <a:blip r:embed="rId13"/>
                <a:stretch>
                  <a:fillRect l="-52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4BA42720-075A-5949-97A5-07045148D6C3}"/>
              </a:ext>
            </a:extLst>
          </p:cNvPr>
          <p:cNvCxnSpPr>
            <a:cxnSpLocks/>
          </p:cNvCxnSpPr>
          <p:nvPr/>
        </p:nvCxnSpPr>
        <p:spPr>
          <a:xfrm>
            <a:off x="10432979" y="6200775"/>
            <a:ext cx="6922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3" name="Abgerundetes Rechteck">
            <a:extLst>
              <a:ext uri="{FF2B5EF4-FFF2-40B4-BE49-F238E27FC236}">
                <a16:creationId xmlns:a16="http://schemas.microsoft.com/office/drawing/2014/main" id="{43D7236B-DDC9-0F4D-84D0-47F482C67AAD}"/>
              </a:ext>
            </a:extLst>
          </p:cNvPr>
          <p:cNvSpPr/>
          <p:nvPr/>
        </p:nvSpPr>
        <p:spPr>
          <a:xfrm>
            <a:off x="4917204" y="8308068"/>
            <a:ext cx="7524351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need to exploit the statistics of independence to identify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049560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Notes On ICA</a:t>
            </a:r>
            <a:br>
              <a:rPr lang="en-US" dirty="0"/>
            </a:br>
            <a:r>
              <a:rPr lang="en-US" sz="2400" dirty="0"/>
              <a:t>Assumptions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99E10E-7161-FC40-B33D-7CB81DAED858}"/>
              </a:ext>
            </a:extLst>
          </p:cNvPr>
          <p:cNvSpPr/>
          <p:nvPr/>
        </p:nvSpPr>
        <p:spPr>
          <a:xfrm>
            <a:off x="504000" y="3820026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3ED76F2-1371-804B-81C2-E5BBDBB081EF}"/>
              </a:ext>
            </a:extLst>
          </p:cNvPr>
          <p:cNvSpPr/>
          <p:nvPr/>
        </p:nvSpPr>
        <p:spPr>
          <a:xfrm>
            <a:off x="358692" y="4833763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b="1" dirty="0">
                <a:solidFill>
                  <a:schemeClr val="tx1"/>
                </a:solidFill>
              </a:rPr>
              <a:t>Central limit theorem</a:t>
            </a:r>
            <a:r>
              <a:rPr lang="en-US" sz="1800" dirty="0">
                <a:solidFill>
                  <a:schemeClr val="tx1"/>
                </a:solidFill>
              </a:rPr>
              <a:t>: two non gaussian distributions overlayed will be more gaussian than one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Meaning: multiple non gaussian distributions tend to form a gaussian distributions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We can use this: a gaussian distribution can also be decorrelated two non-gaussian distribution again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>
                <a:solidFill>
                  <a:schemeClr val="tx1"/>
                </a:solidFill>
              </a:rPr>
              <a:t>How can we measure </a:t>
            </a:r>
            <a:r>
              <a:rPr lang="en-US" sz="1800" b="1" dirty="0">
                <a:solidFill>
                  <a:schemeClr val="tx1"/>
                </a:solidFill>
              </a:rPr>
              <a:t>non</a:t>
            </a:r>
            <a:r>
              <a:rPr lang="en-US" sz="1800" b="1" dirty="0"/>
              <a:t>-</a:t>
            </a:r>
            <a:r>
              <a:rPr lang="en-US" sz="1800" b="1" dirty="0" err="1"/>
              <a:t>gaussianity</a:t>
            </a:r>
            <a:r>
              <a:rPr lang="en-US" sz="1800" b="1" dirty="0"/>
              <a:t> </a:t>
            </a:r>
            <a:r>
              <a:rPr lang="en-US" sz="1800" dirty="0"/>
              <a:t>?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Kurtosis, Entropy and measures derived from this [</a:t>
            </a:r>
            <a:r>
              <a:rPr lang="en-US" sz="1800" dirty="0" err="1"/>
              <a:t>Hyvarinen</a:t>
            </a:r>
            <a:r>
              <a:rPr lang="en-US" sz="1800" dirty="0"/>
              <a:t>, 2000]: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en-US" sz="1800" dirty="0"/>
          </a:p>
        </p:txBody>
      </p:sp>
      <p:sp>
        <p:nvSpPr>
          <p:cNvPr id="7" name="Electroencephalogram (EEG) Concept">
            <a:extLst>
              <a:ext uri="{FF2B5EF4-FFF2-40B4-BE49-F238E27FC236}">
                <a16:creationId xmlns:a16="http://schemas.microsoft.com/office/drawing/2014/main" id="{5B97FADE-E843-8444-BD38-82681C76845C}"/>
              </a:ext>
            </a:extLst>
          </p:cNvPr>
          <p:cNvSpPr txBox="1"/>
          <p:nvPr/>
        </p:nvSpPr>
        <p:spPr>
          <a:xfrm>
            <a:off x="374557" y="352377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Why is it possible?</a:t>
            </a:r>
          </a:p>
        </p:txBody>
      </p:sp>
      <p:sp>
        <p:nvSpPr>
          <p:cNvPr id="8" name="Electroencephalogram (EEG) Concept">
            <a:extLst>
              <a:ext uri="{FF2B5EF4-FFF2-40B4-BE49-F238E27FC236}">
                <a16:creationId xmlns:a16="http://schemas.microsoft.com/office/drawing/2014/main" id="{182A4A14-2B99-E54B-B38E-0824F225528F}"/>
              </a:ext>
            </a:extLst>
          </p:cNvPr>
          <p:cNvSpPr txBox="1"/>
          <p:nvPr/>
        </p:nvSpPr>
        <p:spPr>
          <a:xfrm>
            <a:off x="358692" y="6711387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are general assumptions for ICA?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787AD46E-343F-CE4B-A4B5-6BD9DC73694F}"/>
                  </a:ext>
                </a:extLst>
              </p:cNvPr>
              <p:cNvSpPr/>
              <p:nvPr/>
            </p:nvSpPr>
            <p:spPr>
              <a:xfrm>
                <a:off x="358692" y="7142963"/>
                <a:ext cx="12040697" cy="2219859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Sources are statistical independent &amp; non gaussian for identifiability of the model [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Comon</a:t>
                </a:r>
                <a:r>
                  <a:rPr lang="en-US" sz="1800" dirty="0">
                    <a:solidFill>
                      <a:schemeClr val="tx1"/>
                    </a:solidFill>
                  </a:rPr>
                  <a:t>, 1994]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Mixture of signals is linear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Number of Sensors 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1800" dirty="0"/>
                  <a:t> Number of Sources [</a:t>
                </a:r>
                <a:r>
                  <a:rPr lang="de-DE" sz="1800" dirty="0">
                    <a:latin typeface="GaramondNo8"/>
                  </a:rPr>
                  <a:t>C. </a:t>
                </a:r>
                <a:r>
                  <a:rPr lang="de-DE" sz="1800" dirty="0" err="1">
                    <a:latin typeface="GaramondNo8"/>
                  </a:rPr>
                  <a:t>Jutten</a:t>
                </a:r>
                <a:r>
                  <a:rPr lang="de-DE" sz="1800" dirty="0">
                    <a:latin typeface="GaramondNo8"/>
                  </a:rPr>
                  <a:t>, 2010] </a:t>
                </a: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La</a:t>
                </a:r>
                <a:r>
                  <a:rPr lang="en-US" sz="1800" dirty="0"/>
                  <a:t>rge sample size of signals [</a:t>
                </a:r>
                <a:r>
                  <a:rPr lang="en-US" sz="1800" dirty="0" err="1"/>
                  <a:t>Shlens</a:t>
                </a:r>
                <a:r>
                  <a:rPr lang="en-US" sz="1800" dirty="0"/>
                  <a:t>, 2010]: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Sources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stationary</a:t>
                </a:r>
                <a:r>
                  <a:rPr lang="de-DE" sz="1800" dirty="0"/>
                  <a:t> [</a:t>
                </a:r>
                <a:r>
                  <a:rPr lang="de-DE" sz="1800" dirty="0">
                    <a:latin typeface="GaramondNo8"/>
                  </a:rPr>
                  <a:t>C. </a:t>
                </a:r>
                <a:r>
                  <a:rPr lang="de-DE" sz="1800" dirty="0" err="1">
                    <a:latin typeface="GaramondNo8"/>
                  </a:rPr>
                  <a:t>Jutten</a:t>
                </a:r>
                <a:r>
                  <a:rPr lang="de-DE" sz="1800" dirty="0">
                    <a:latin typeface="GaramondNo8"/>
                  </a:rPr>
                  <a:t>, 2010] </a:t>
                </a: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Observed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signals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zero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mean</a:t>
                </a:r>
                <a:r>
                  <a:rPr lang="de-DE" sz="1800" dirty="0"/>
                  <a:t>  [</a:t>
                </a:r>
                <a:r>
                  <a:rPr lang="de-DE" sz="1800" dirty="0">
                    <a:latin typeface="GaramondNo8"/>
                  </a:rPr>
                  <a:t>C. </a:t>
                </a:r>
                <a:r>
                  <a:rPr lang="de-DE" sz="1800" dirty="0" err="1">
                    <a:latin typeface="GaramondNo8"/>
                  </a:rPr>
                  <a:t>Jutten</a:t>
                </a:r>
                <a:r>
                  <a:rPr lang="de-DE" sz="1800" dirty="0">
                    <a:latin typeface="GaramondNo8"/>
                  </a:rPr>
                  <a:t>, 2010] </a:t>
                </a: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787AD46E-343F-CE4B-A4B5-6BD9DC7369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692" y="7142963"/>
                <a:ext cx="12040697" cy="2219859"/>
              </a:xfrm>
              <a:prstGeom prst="rect">
                <a:avLst/>
              </a:prstGeom>
              <a:blipFill>
                <a:blip r:embed="rId3"/>
                <a:stretch>
                  <a:fillRect l="-1054" t="-34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Electroencephalogram (EEG) Concept">
            <a:extLst>
              <a:ext uri="{FF2B5EF4-FFF2-40B4-BE49-F238E27FC236}">
                <a16:creationId xmlns:a16="http://schemas.microsoft.com/office/drawing/2014/main" id="{9BD4B3E7-729A-0D47-ACA3-0C39A2D14704}"/>
              </a:ext>
            </a:extLst>
          </p:cNvPr>
          <p:cNvSpPr txBox="1"/>
          <p:nvPr/>
        </p:nvSpPr>
        <p:spPr>
          <a:xfrm>
            <a:off x="374557" y="2252111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to measure statistical independence?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5F6BDDD-6761-C444-AC9E-81CB6E41D76B}"/>
              </a:ext>
            </a:extLst>
          </p:cNvPr>
          <p:cNvSpPr/>
          <p:nvPr/>
        </p:nvSpPr>
        <p:spPr>
          <a:xfrm>
            <a:off x="380451" y="2629946"/>
            <a:ext cx="12040697" cy="855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>
                <a:solidFill>
                  <a:schemeClr val="tx1"/>
                </a:solidFill>
              </a:rPr>
              <a:t>For </a:t>
            </a:r>
            <a:r>
              <a:rPr lang="en-US" sz="1800" dirty="0"/>
              <a:t>ICA There are two main approaches [</a:t>
            </a:r>
            <a:r>
              <a:rPr lang="en-US" sz="1800" dirty="0" err="1"/>
              <a:t>Haykin</a:t>
            </a:r>
            <a:r>
              <a:rPr lang="en-US" sz="1800" dirty="0"/>
              <a:t>, 2009] [</a:t>
            </a:r>
            <a:r>
              <a:rPr lang="en-US" sz="1800" dirty="0" err="1"/>
              <a:t>Hyvarinen</a:t>
            </a:r>
            <a:r>
              <a:rPr lang="en-US" sz="1800" dirty="0"/>
              <a:t>, 2000]:</a:t>
            </a:r>
            <a:br>
              <a:rPr lang="en-US" sz="1800" dirty="0"/>
            </a:br>
            <a:r>
              <a:rPr lang="en-US" sz="1800" dirty="0"/>
              <a:t>a) rooted minimization of mutual information </a:t>
            </a:r>
            <a:br>
              <a:rPr lang="en-US" sz="1800" dirty="0"/>
            </a:br>
            <a:r>
              <a:rPr lang="en-US" sz="1800" dirty="0"/>
              <a:t>b) maximization of non-</a:t>
            </a:r>
            <a:r>
              <a:rPr lang="en-US" sz="1800" dirty="0" err="1"/>
              <a:t>Gaussianity</a:t>
            </a:r>
            <a:r>
              <a:rPr lang="en-US" sz="1800" dirty="0"/>
              <a:t> 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4080BAA0-73F6-B94E-9F23-06ABBD2BEC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831" y="3963280"/>
            <a:ext cx="1435675" cy="143567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D3385265-63CF-C44F-948F-5E150A5884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214" y="3921460"/>
            <a:ext cx="1435676" cy="143567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7DA93B12-E33A-C945-B692-0719B52684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849" y="3923888"/>
            <a:ext cx="1435676" cy="1435676"/>
          </a:xfrm>
          <a:prstGeom prst="rect">
            <a:avLst/>
          </a:prstGeom>
        </p:spPr>
      </p:pic>
      <p:pic>
        <p:nvPicPr>
          <p:cNvPr id="26" name="Grafik 25" descr="Ein Bild, das Silhouette, dunkel, Nachthimmel enthält.&#10;&#10;Automatisch generierte Beschreibung">
            <a:extLst>
              <a:ext uri="{FF2B5EF4-FFF2-40B4-BE49-F238E27FC236}">
                <a16:creationId xmlns:a16="http://schemas.microsoft.com/office/drawing/2014/main" id="{D9DD7774-F9D1-FC44-9526-7192198B7C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225" y="3923888"/>
            <a:ext cx="1435676" cy="1435676"/>
          </a:xfrm>
          <a:prstGeom prst="rect">
            <a:avLst/>
          </a:prstGeom>
        </p:spPr>
      </p:pic>
      <p:sp>
        <p:nvSpPr>
          <p:cNvPr id="27" name="Arc 38">
            <a:extLst>
              <a:ext uri="{FF2B5EF4-FFF2-40B4-BE49-F238E27FC236}">
                <a16:creationId xmlns:a16="http://schemas.microsoft.com/office/drawing/2014/main" id="{164A7561-D44A-9C49-8EF8-9378B904DB2F}"/>
              </a:ext>
            </a:extLst>
          </p:cNvPr>
          <p:cNvSpPr/>
          <p:nvPr/>
        </p:nvSpPr>
        <p:spPr>
          <a:xfrm rot="6695955">
            <a:off x="7328805" y="3998076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8" name="Arc 38">
            <a:extLst>
              <a:ext uri="{FF2B5EF4-FFF2-40B4-BE49-F238E27FC236}">
                <a16:creationId xmlns:a16="http://schemas.microsoft.com/office/drawing/2014/main" id="{F0A52EB1-0855-D844-BA99-A65D1BE9469A}"/>
              </a:ext>
            </a:extLst>
          </p:cNvPr>
          <p:cNvSpPr/>
          <p:nvPr/>
        </p:nvSpPr>
        <p:spPr>
          <a:xfrm rot="17617125">
            <a:off x="7338707" y="3568741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6BE344C2-4D45-B946-98AC-2EB2223D9DFF}"/>
                  </a:ext>
                </a:extLst>
              </p:cNvPr>
              <p:cNvSpPr/>
              <p:nvPr/>
            </p:nvSpPr>
            <p:spPr>
              <a:xfrm>
                <a:off x="3585768" y="4140683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6BE344C2-4D45-B946-98AC-2EB2223D9D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5768" y="4140683"/>
                <a:ext cx="498855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88240E8C-D99C-7F4A-AA6F-36C8D9F2ADF3}"/>
                  </a:ext>
                </a:extLst>
              </p:cNvPr>
              <p:cNvSpPr/>
              <p:nvPr/>
            </p:nvSpPr>
            <p:spPr>
              <a:xfrm>
                <a:off x="5182635" y="4079128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88240E8C-D99C-7F4A-AA6F-36C8D9F2AD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2635" y="4079128"/>
                <a:ext cx="498855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0938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Independent Component Analysis</a:t>
            </a:r>
            <a:br>
              <a:rPr lang="en-US" sz="3200" dirty="0"/>
            </a:br>
            <a:r>
              <a:rPr lang="en-US" sz="2400" dirty="0"/>
              <a:t>A generic Algorithm description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CCAA022-F4BD-714F-8A0D-C5FF2B26DA7F}"/>
              </a:ext>
            </a:extLst>
          </p:cNvPr>
          <p:cNvSpPr/>
          <p:nvPr/>
        </p:nvSpPr>
        <p:spPr>
          <a:xfrm>
            <a:off x="477965" y="2670885"/>
            <a:ext cx="11621270" cy="248589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1. Subtract off the </a:t>
            </a:r>
            <a:r>
              <a:rPr lang="en-US" sz="1800" b="1" dirty="0"/>
              <a:t>mean</a:t>
            </a:r>
            <a:r>
              <a:rPr lang="en-US" sz="1800" dirty="0"/>
              <a:t> of the data in each dimension.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2. Whiten the data by calculating the </a:t>
            </a:r>
            <a:r>
              <a:rPr lang="en-US" sz="1800" b="1" dirty="0"/>
              <a:t>eigenvectors</a:t>
            </a:r>
            <a:r>
              <a:rPr lang="en-US" sz="1800" dirty="0"/>
              <a:t> of the co-variance of the data.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3. Identify final rotation matrix that optimizes </a:t>
            </a:r>
            <a:r>
              <a:rPr lang="en-US" sz="1800" b="1" dirty="0"/>
              <a:t>statistical independence 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Contribution of ICA algo: formulate a contrast function that measures how close the estimated sources are to statistical independence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Reach goal by minimizing or maximizing defined objective </a:t>
            </a:r>
          </a:p>
        </p:txBody>
      </p:sp>
      <p:sp>
        <p:nvSpPr>
          <p:cNvPr id="17" name="Electroencephalogram (EEG) Concept">
            <a:extLst>
              <a:ext uri="{FF2B5EF4-FFF2-40B4-BE49-F238E27FC236}">
                <a16:creationId xmlns:a16="http://schemas.microsoft.com/office/drawing/2014/main" id="{13E9A81E-3936-6544-905A-906665BDDAE2}"/>
              </a:ext>
            </a:extLst>
          </p:cNvPr>
          <p:cNvSpPr txBox="1"/>
          <p:nvPr/>
        </p:nvSpPr>
        <p:spPr>
          <a:xfrm>
            <a:off x="374557" y="2182816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Quick Summary of the Algorithm:</a:t>
            </a:r>
          </a:p>
        </p:txBody>
      </p:sp>
      <p:sp>
        <p:nvSpPr>
          <p:cNvPr id="19" name="Electroencephalogram (EEG) Concept">
            <a:extLst>
              <a:ext uri="{FF2B5EF4-FFF2-40B4-BE49-F238E27FC236}">
                <a16:creationId xmlns:a16="http://schemas.microsoft.com/office/drawing/2014/main" id="{70850326-BB78-C04E-877A-1703492FE9D6}"/>
              </a:ext>
            </a:extLst>
          </p:cNvPr>
          <p:cNvSpPr txBox="1"/>
          <p:nvPr/>
        </p:nvSpPr>
        <p:spPr>
          <a:xfrm>
            <a:off x="353684" y="4804791"/>
            <a:ext cx="11869831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ICA Algorithms – a subjective selective overview: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BED6DE6-C009-7B4C-820D-B2C6742EAF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894" b="17411"/>
          <a:stretch/>
        </p:blipFill>
        <p:spPr>
          <a:xfrm>
            <a:off x="790837" y="5486399"/>
            <a:ext cx="10642600" cy="3186817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4CE41304-1722-3744-AA2D-B864B11A3024}"/>
              </a:ext>
            </a:extLst>
          </p:cNvPr>
          <p:cNvSpPr/>
          <p:nvPr/>
        </p:nvSpPr>
        <p:spPr>
          <a:xfrm>
            <a:off x="8029576" y="6350740"/>
            <a:ext cx="1057275" cy="328613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8D02446-17F2-0D4D-9F1E-194036CAC6DD}"/>
              </a:ext>
            </a:extLst>
          </p:cNvPr>
          <p:cNvSpPr/>
          <p:nvPr/>
        </p:nvSpPr>
        <p:spPr>
          <a:xfrm>
            <a:off x="9086851" y="5527507"/>
            <a:ext cx="203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 err="1"/>
              <a:t>Sejnowski</a:t>
            </a:r>
            <a:r>
              <a:rPr lang="de-DE" sz="1400" dirty="0"/>
              <a:t> TJ , 1995] </a:t>
            </a:r>
            <a:r>
              <a:rPr lang="en-US" sz="1400" dirty="0"/>
              <a:t>]</a:t>
            </a:r>
            <a:endParaRPr lang="de-DE" sz="14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6B17A76-9A81-564F-B51C-02E81A3A85CC}"/>
              </a:ext>
            </a:extLst>
          </p:cNvPr>
          <p:cNvSpPr/>
          <p:nvPr/>
        </p:nvSpPr>
        <p:spPr>
          <a:xfrm>
            <a:off x="272714" y="7330514"/>
            <a:ext cx="15568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[Miettinen, 2020]</a:t>
            </a:r>
            <a:r>
              <a:rPr lang="en-US" sz="1400" b="1" dirty="0"/>
              <a:t> </a:t>
            </a:r>
            <a:endParaRPr lang="en-US" sz="1400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295C925-4377-BD43-9427-3B08901DA1EC}"/>
              </a:ext>
            </a:extLst>
          </p:cNvPr>
          <p:cNvSpPr/>
          <p:nvPr/>
        </p:nvSpPr>
        <p:spPr>
          <a:xfrm>
            <a:off x="9102893" y="5942319"/>
            <a:ext cx="14382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/>
              <a:t>Pfister 2019], </a:t>
            </a:r>
            <a:r>
              <a:rPr lang="en-US" sz="1400" dirty="0"/>
              <a:t>]</a:t>
            </a:r>
            <a:endParaRPr lang="de-DE" sz="140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04FDA-E06B-C747-9AAF-53B71B6E66E2}"/>
              </a:ext>
            </a:extLst>
          </p:cNvPr>
          <p:cNvSpPr/>
          <p:nvPr/>
        </p:nvSpPr>
        <p:spPr>
          <a:xfrm>
            <a:off x="9118935" y="6403323"/>
            <a:ext cx="15872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 err="1"/>
              <a:t>Hyvärinen</a:t>
            </a:r>
            <a:r>
              <a:rPr lang="de-DE" sz="1400" dirty="0"/>
              <a:t>, 1999]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64436F5-BD05-2A4F-B7E8-AD7C88C16C2C}"/>
              </a:ext>
            </a:extLst>
          </p:cNvPr>
          <p:cNvSpPr/>
          <p:nvPr/>
        </p:nvSpPr>
        <p:spPr>
          <a:xfrm>
            <a:off x="9118935" y="6827852"/>
            <a:ext cx="13292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/>
              <a:t>[</a:t>
            </a:r>
            <a:r>
              <a:rPr lang="de-DE" sz="1400" dirty="0" err="1"/>
              <a:t>Basiri</a:t>
            </a:r>
            <a:r>
              <a:rPr lang="de-DE" sz="1400" dirty="0"/>
              <a:t>, 2017 </a:t>
            </a:r>
            <a:r>
              <a:rPr lang="en-US" sz="1400" dirty="0"/>
              <a:t>]</a:t>
            </a:r>
            <a:endParaRPr lang="de-DE" sz="1400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195EE704-2BAA-6340-9570-AFD2E8FBAB2E}"/>
              </a:ext>
            </a:extLst>
          </p:cNvPr>
          <p:cNvSpPr/>
          <p:nvPr/>
        </p:nvSpPr>
        <p:spPr>
          <a:xfrm>
            <a:off x="9118935" y="7283704"/>
            <a:ext cx="19334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 err="1"/>
              <a:t>Sejnowski</a:t>
            </a:r>
            <a:r>
              <a:rPr lang="de-DE" sz="1400" dirty="0"/>
              <a:t> TJ , 1995</a:t>
            </a:r>
            <a:r>
              <a:rPr lang="en-US" sz="1400" dirty="0"/>
              <a:t>]</a:t>
            </a:r>
            <a:endParaRPr lang="de-DE" sz="1400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E0E9650F-B58A-9640-A126-95FE9E793C32}"/>
              </a:ext>
            </a:extLst>
          </p:cNvPr>
          <p:cNvSpPr/>
          <p:nvPr/>
        </p:nvSpPr>
        <p:spPr>
          <a:xfrm>
            <a:off x="9086851" y="7668715"/>
            <a:ext cx="15071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/>
              <a:t>Cardoso 1993 ]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BE7A8D8-D7D2-FE4A-9D31-A332B465E6D1}"/>
              </a:ext>
            </a:extLst>
          </p:cNvPr>
          <p:cNvSpPr/>
          <p:nvPr/>
        </p:nvSpPr>
        <p:spPr>
          <a:xfrm>
            <a:off x="8542171" y="8044946"/>
            <a:ext cx="19637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</a:t>
            </a:r>
            <a:r>
              <a:rPr lang="de-DE" sz="1400" dirty="0" err="1"/>
              <a:t>Learned</a:t>
            </a:r>
            <a:r>
              <a:rPr lang="de-DE" sz="1400" dirty="0"/>
              <a:t>-Miller, 2003] </a:t>
            </a:r>
          </a:p>
        </p:txBody>
      </p:sp>
    </p:spTree>
    <p:extLst>
      <p:ext uri="{BB962C8B-B14F-4D97-AF65-F5344CB8AC3E}">
        <p14:creationId xmlns:p14="http://schemas.microsoft.com/office/powerpoint/2010/main" val="20310921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39989326-5D87-7B44-B44F-D31810AA873A}"/>
              </a:ext>
            </a:extLst>
          </p:cNvPr>
          <p:cNvSpPr/>
          <p:nvPr/>
        </p:nvSpPr>
        <p:spPr>
          <a:xfrm>
            <a:off x="770557" y="6481417"/>
            <a:ext cx="2802832" cy="307758"/>
          </a:xfrm>
          <a:prstGeom prst="roundRect">
            <a:avLst>
              <a:gd name="adj" fmla="val 7043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>
                <a:shade val="50000"/>
                <a:alpha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4CE79CF2-7DE4-D049-8EA4-1C093F42FD5D}"/>
              </a:ext>
            </a:extLst>
          </p:cNvPr>
          <p:cNvSpPr/>
          <p:nvPr/>
        </p:nvSpPr>
        <p:spPr>
          <a:xfrm>
            <a:off x="770557" y="6155499"/>
            <a:ext cx="2802832" cy="307758"/>
          </a:xfrm>
          <a:prstGeom prst="roundRect">
            <a:avLst>
              <a:gd name="adj" fmla="val 7043"/>
            </a:avLst>
          </a:prstGeom>
          <a:solidFill>
            <a:schemeClr val="accent4">
              <a:alpha val="50000"/>
            </a:schemeClr>
          </a:solidFill>
          <a:ln>
            <a:solidFill>
              <a:schemeClr val="accent4">
                <a:shade val="50000"/>
                <a:alpha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1B094FF-C670-3A47-AAD7-CECAFBD315F9}"/>
              </a:ext>
            </a:extLst>
          </p:cNvPr>
          <p:cNvSpPr/>
          <p:nvPr/>
        </p:nvSpPr>
        <p:spPr>
          <a:xfrm>
            <a:off x="6559895" y="2873121"/>
            <a:ext cx="1868556" cy="826188"/>
          </a:xfrm>
          <a:prstGeom prst="roundRect">
            <a:avLst>
              <a:gd name="adj" fmla="val 7043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>
                <a:shade val="50000"/>
                <a:alpha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DEF94DF4-3D84-EB49-B6ED-55E87BF41A40}"/>
              </a:ext>
            </a:extLst>
          </p:cNvPr>
          <p:cNvSpPr/>
          <p:nvPr/>
        </p:nvSpPr>
        <p:spPr>
          <a:xfrm>
            <a:off x="4430575" y="2873121"/>
            <a:ext cx="1868556" cy="826188"/>
          </a:xfrm>
          <a:prstGeom prst="roundRect">
            <a:avLst>
              <a:gd name="adj" fmla="val 7043"/>
            </a:avLst>
          </a:prstGeom>
          <a:solidFill>
            <a:schemeClr val="accent4">
              <a:alpha val="50000"/>
            </a:schemeClr>
          </a:solidFill>
          <a:ln>
            <a:solidFill>
              <a:schemeClr val="accent4">
                <a:shade val="50000"/>
                <a:alpha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Independent Component Analysis</a:t>
            </a:r>
            <a:br>
              <a:rPr lang="en-US" sz="3200" dirty="0"/>
            </a:br>
            <a:r>
              <a:rPr lang="en-US" sz="2400" dirty="0"/>
              <a:t>Example Concept </a:t>
            </a:r>
            <a:r>
              <a:rPr lang="en-US" sz="2400" dirty="0" err="1"/>
              <a:t>PowerICA</a:t>
            </a:r>
            <a:r>
              <a:rPr lang="en-US" sz="2400" dirty="0"/>
              <a:t> </a:t>
            </a:r>
            <a:r>
              <a:rPr lang="de-DE" sz="2400" dirty="0"/>
              <a:t>[</a:t>
            </a:r>
            <a:r>
              <a:rPr lang="de-DE" sz="2400" dirty="0" err="1"/>
              <a:t>Basiri</a:t>
            </a:r>
            <a:r>
              <a:rPr lang="de-DE" sz="2400" dirty="0"/>
              <a:t>, 2017] 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9FE3BB9E-DB8E-C142-8F40-A265E856B714}"/>
                  </a:ext>
                </a:extLst>
              </p:cNvPr>
              <p:cNvSpPr/>
              <p:nvPr/>
            </p:nvSpPr>
            <p:spPr>
              <a:xfrm>
                <a:off x="2901877" y="2821171"/>
                <a:ext cx="5654818" cy="8261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>
                          <a:latin typeface="Cambria Math" panose="02040503050406030204" pitchFamily="18" charset="0"/>
                        </a:rPr>
                        <m:t>ℒ</m:t>
                      </m:r>
                      <m:d>
                        <m:dPr>
                          <m:sepChr m:val=";"/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e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d>
                                <m:dPr>
                                  <m:ctrlPr>
                                    <a:rPr lang="de-DE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de-DE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de-DE" b="1" i="0">
                                          <a:latin typeface="Cambria Math" panose="02040503050406030204" pitchFamily="18" charset="0"/>
                                        </a:rPr>
                                        <m:t>𝐰</m:t>
                                      </m:r>
                                    </m:e>
                                    <m:sup>
                                      <m:r>
                                        <a:rPr lang="de-DE" b="0" i="0"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 lang="de-DE" b="1" i="0">
                                      <a:latin typeface="Cambria Math" panose="02040503050406030204" pitchFamily="18" charset="0"/>
                                    </a:rPr>
                                    <m:t>𝐱</m:t>
                                  </m:r>
                                </m:e>
                              </m:d>
                            </m:e>
                          </m:d>
                        </m:e>
                      </m:d>
                      <m:r>
                        <a:rPr lang="de-DE" b="0" i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1" i="0"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de-DE" b="0" i="0">
                                  <a:latin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𝐰</m:t>
                          </m:r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9FE3BB9E-DB8E-C142-8F40-A265E856B7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1877" y="2821171"/>
                <a:ext cx="5654818" cy="826188"/>
              </a:xfrm>
              <a:prstGeom prst="rect">
                <a:avLst/>
              </a:prstGeom>
              <a:blipFill>
                <a:blip r:embed="rId3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hteck 7">
                <a:extLst>
                  <a:ext uri="{FF2B5EF4-FFF2-40B4-BE49-F238E27FC236}">
                    <a16:creationId xmlns:a16="http://schemas.microsoft.com/office/drawing/2014/main" id="{1CC9CB83-1AA1-1E46-A492-98F7A9F86A11}"/>
                  </a:ext>
                </a:extLst>
              </p:cNvPr>
              <p:cNvSpPr/>
              <p:nvPr/>
            </p:nvSpPr>
            <p:spPr>
              <a:xfrm>
                <a:off x="380451" y="5838835"/>
                <a:ext cx="12040697" cy="4341611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La 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Grangian</a:t>
                </a:r>
                <a:r>
                  <a:rPr lang="en-US" sz="1800" dirty="0">
                    <a:solidFill>
                      <a:schemeClr val="tx1"/>
                    </a:solidFill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Optimiziation</a:t>
                </a:r>
                <a:r>
                  <a:rPr lang="en-US" sz="1800" dirty="0">
                    <a:solidFill>
                      <a:schemeClr val="tx1"/>
                    </a:solidFill>
                  </a:rPr>
                  <a:t> Problem for find rotation matrix V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non-</a:t>
                </a:r>
                <a:r>
                  <a:rPr lang="en-US" sz="1800" dirty="0" err="1"/>
                  <a:t>Gaussianity</a:t>
                </a:r>
                <a:r>
                  <a:rPr lang="en-US" sz="1800" dirty="0"/>
                  <a:t> measure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unit</a:t>
                </a:r>
                <a:r>
                  <a:rPr lang="de-DE" sz="1800" dirty="0"/>
                  <a:t>-norm </a:t>
                </a:r>
                <a:r>
                  <a:rPr lang="de-DE" sz="1800" dirty="0" err="1"/>
                  <a:t>constraint</a:t>
                </a:r>
                <a:r>
                  <a:rPr lang="de-DE" sz="1800" dirty="0"/>
                  <a:t>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800" b="0" i="0">
                        <a:latin typeface="Cambria Math" panose="02040503050406030204" pitchFamily="18" charset="0"/>
                      </a:rPr>
                      <m:t>G</m:t>
                    </m:r>
                  </m:oMath>
                </a14:m>
                <a:r>
                  <a:rPr lang="en-US" sz="1800" dirty="0"/>
                  <a:t> can be any twice continuously differentiable nonlinear and non-quadratic function</a:t>
                </a:r>
              </a:p>
              <a:p>
                <a:pPr marL="1097280" lvl="1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800" b="0" i="0" smtClean="0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sz="1800" i="0"/>
                      <m:t>(</m:t>
                    </m:r>
                    <m:r>
                      <m:rPr>
                        <m:sty m:val="p"/>
                      </m:rPr>
                      <a:rPr lang="en-US" sz="1800" i="0"/>
                      <m:t>u</m:t>
                    </m:r>
                    <m:r>
                      <a:rPr lang="en-US" sz="1800" i="0"/>
                      <m:t>)=</m:t>
                    </m:r>
                    <m:r>
                      <m:rPr>
                        <m:sty m:val="p"/>
                      </m:rPr>
                      <a:rPr lang="en-US" sz="1800" i="0"/>
                      <m:t>uexp</m:t>
                    </m:r>
                    <m:d>
                      <m:dPr>
                        <m:ctrlPr>
                          <a:rPr lang="de-DE" sz="1800"/>
                        </m:ctrlPr>
                      </m:dPr>
                      <m:e>
                        <m:r>
                          <a:rPr lang="en-US" sz="1800" i="0"/>
                          <m:t>−</m:t>
                        </m:r>
                        <m:sSub>
                          <m:sSubPr>
                            <m:ctrlPr>
                              <a:rPr lang="de-DE" sz="1800"/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/>
                              <m:t>a</m:t>
                            </m:r>
                          </m:e>
                          <m:sub>
                            <m:r>
                              <a:rPr lang="en-US" sz="1800" i="0"/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de-DE" sz="1800"/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1800" i="0"/>
                              <m:t>u</m:t>
                            </m:r>
                          </m:e>
                          <m:sup>
                            <m:r>
                              <a:rPr lang="en-US" sz="1800" i="0"/>
                              <m:t>2</m:t>
                            </m:r>
                          </m:sup>
                        </m:sSup>
                        <m:r>
                          <a:rPr lang="en-US" sz="1800" i="0"/>
                          <m:t>/2</m:t>
                        </m:r>
                      </m:e>
                    </m:d>
                  </m:oMath>
                </a14:m>
                <a:r>
                  <a:rPr lang="en-US" sz="1800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/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0"/>
                          <m:t>g</m:t>
                        </m:r>
                      </m:e>
                      <m:sub>
                        <m:r>
                          <a:rPr lang="en-US" sz="1800" i="0"/>
                          <m:t>1</m:t>
                        </m:r>
                      </m:sub>
                    </m:sSub>
                    <m:r>
                      <a:rPr lang="en-US" sz="1800" i="0"/>
                      <m:t>(</m:t>
                    </m:r>
                    <m:r>
                      <m:rPr>
                        <m:sty m:val="p"/>
                      </m:rPr>
                      <a:rPr lang="en-US" sz="1800" i="0"/>
                      <m:t>u</m:t>
                    </m:r>
                    <m:r>
                      <a:rPr lang="en-US" sz="1800" i="0"/>
                      <m:t>)=</m:t>
                    </m:r>
                    <m:r>
                      <m:rPr>
                        <m:sty m:val="p"/>
                      </m:rPr>
                      <a:rPr lang="en-US" sz="1800" i="0"/>
                      <m:t>tanh</m:t>
                    </m:r>
                    <m:d>
                      <m:dPr>
                        <m:ctrlPr>
                          <a:rPr lang="de-DE" sz="1800"/>
                        </m:ctrlPr>
                      </m:dPr>
                      <m:e>
                        <m:sSub>
                          <m:sSubPr>
                            <m:ctrlPr>
                              <a:rPr lang="de-DE" sz="1800"/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/>
                              <m:t>a</m:t>
                            </m:r>
                          </m:e>
                          <m:sub>
                            <m:r>
                              <a:rPr lang="en-US" sz="1800" i="0"/>
                              <m:t>1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sz="1800" i="0"/>
                          <m:t>u</m:t>
                        </m:r>
                      </m:e>
                    </m:d>
                  </m:oMath>
                </a14:m>
                <a:r>
                  <a:rPr lang="de-DE" sz="1800" dirty="0"/>
                  <a:t> [Hyvärinen, 1999]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1800" dirty="0"/>
                  <a:t> is Lagrange Multiplier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𝐰</m:t>
                    </m:r>
                  </m:oMath>
                </a14:m>
                <a:r>
                  <a:rPr lang="en-US" sz="1800" dirty="0"/>
                  <a:t> itself is found via a stepwise Newton Raphson optimization algorithm </a:t>
                </a:r>
              </a:p>
              <a:p>
                <a:pPr>
                  <a:spcBef>
                    <a:spcPct val="20000"/>
                  </a:spcBef>
                  <a:buClr>
                    <a:schemeClr val="tx2"/>
                  </a:buClr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8" name="Rechteck 7">
                <a:extLst>
                  <a:ext uri="{FF2B5EF4-FFF2-40B4-BE49-F238E27FC236}">
                    <a16:creationId xmlns:a16="http://schemas.microsoft.com/office/drawing/2014/main" id="{1CC9CB83-1AA1-1E46-A492-98F7A9F86A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451" y="5838835"/>
                <a:ext cx="12040697" cy="4341611"/>
              </a:xfrm>
              <a:prstGeom prst="rect">
                <a:avLst/>
              </a:prstGeom>
              <a:blipFill>
                <a:blip r:embed="rId4"/>
                <a:stretch>
                  <a:fillRect l="-1053" t="-14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Arc 38">
            <a:extLst>
              <a:ext uri="{FF2B5EF4-FFF2-40B4-BE49-F238E27FC236}">
                <a16:creationId xmlns:a16="http://schemas.microsoft.com/office/drawing/2014/main" id="{2EB5102F-9DB8-EE49-BD2A-8B9F63F5D260}"/>
              </a:ext>
            </a:extLst>
          </p:cNvPr>
          <p:cNvSpPr/>
          <p:nvPr/>
        </p:nvSpPr>
        <p:spPr>
          <a:xfrm rot="18385691">
            <a:off x="4750724" y="2854258"/>
            <a:ext cx="1126074" cy="1878856"/>
          </a:xfrm>
          <a:prstGeom prst="arc">
            <a:avLst>
              <a:gd name="adj1" fmla="val 6921667"/>
              <a:gd name="adj2" fmla="val 14073751"/>
            </a:avLst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c 38">
            <a:extLst>
              <a:ext uri="{FF2B5EF4-FFF2-40B4-BE49-F238E27FC236}">
                <a16:creationId xmlns:a16="http://schemas.microsoft.com/office/drawing/2014/main" id="{EC880C19-EACB-8B4D-BC1F-0ED8B21D4134}"/>
              </a:ext>
            </a:extLst>
          </p:cNvPr>
          <p:cNvSpPr/>
          <p:nvPr/>
        </p:nvSpPr>
        <p:spPr>
          <a:xfrm rot="18385691">
            <a:off x="7469110" y="2802308"/>
            <a:ext cx="1126074" cy="1878856"/>
          </a:xfrm>
          <a:prstGeom prst="arc">
            <a:avLst>
              <a:gd name="adj1" fmla="val 6921667"/>
              <a:gd name="adj2" fmla="val 14073751"/>
            </a:avLst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F52F8B3-BBC8-7D46-8AEF-D96CD464B13F}"/>
                  </a:ext>
                </a:extLst>
              </p:cNvPr>
              <p:cNvSpPr txBox="1"/>
              <p:nvPr/>
            </p:nvSpPr>
            <p:spPr>
              <a:xfrm>
                <a:off x="8589408" y="4261834"/>
                <a:ext cx="2151294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‖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‖ = </m:t>
                      </m:r>
                      <m:sSup>
                        <m:sSupPr>
                          <m:ctrlPr>
                            <a:rPr lang="de-DE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de-DE" sz="2000" i="1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 = 1 </m:t>
                      </m:r>
                    </m:oMath>
                  </m:oMathPara>
                </a14:m>
                <a:endParaRPr/>
              </a:p>
            </p:txBody>
          </p:sp>
        </mc:Choice>
        <mc:Fallback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F52F8B3-BBC8-7D46-8AEF-D96CD464B1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9408" y="4261834"/>
                <a:ext cx="2151294" cy="307777"/>
              </a:xfrm>
              <a:prstGeom prst="rect">
                <a:avLst/>
              </a:prstGeom>
              <a:blipFill>
                <a:blip r:embed="rId5"/>
                <a:stretch>
                  <a:fillRect l="-3529" t="-8000" r="-4118" b="-4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>
            <a:extLst>
              <a:ext uri="{FF2B5EF4-FFF2-40B4-BE49-F238E27FC236}">
                <a16:creationId xmlns:a16="http://schemas.microsoft.com/office/drawing/2014/main" id="{B7B955A0-8FB5-7343-B949-40FFFD92E3EA}"/>
              </a:ext>
            </a:extLst>
          </p:cNvPr>
          <p:cNvSpPr/>
          <p:nvPr/>
        </p:nvSpPr>
        <p:spPr>
          <a:xfrm>
            <a:off x="5500228" y="4291591"/>
            <a:ext cx="21193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local maxima </a:t>
            </a:r>
          </a:p>
        </p:txBody>
      </p:sp>
    </p:spTree>
    <p:extLst>
      <p:ext uri="{BB962C8B-B14F-4D97-AF65-F5344CB8AC3E}">
        <p14:creationId xmlns:p14="http://schemas.microsoft.com/office/powerpoint/2010/main" val="58196930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ICA Signal Reconstruction</a:t>
            </a:r>
            <a:br>
              <a:rPr lang="en-US" dirty="0"/>
            </a:br>
            <a:r>
              <a:rPr lang="en-US" sz="2400" dirty="0"/>
              <a:t>From Mixed Example Signals to Deconstructed Signals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F1A9B69-18B1-4941-8B40-B4B3A38B2F8B}"/>
              </a:ext>
            </a:extLst>
          </p:cNvPr>
          <p:cNvSpPr/>
          <p:nvPr/>
        </p:nvSpPr>
        <p:spPr>
          <a:xfrm>
            <a:off x="1172920" y="2156143"/>
            <a:ext cx="383164" cy="675961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1E0FDA6-E71A-A545-8526-BB842090EAE0}"/>
              </a:ext>
            </a:extLst>
          </p:cNvPr>
          <p:cNvSpPr/>
          <p:nvPr/>
        </p:nvSpPr>
        <p:spPr>
          <a:xfrm rot="5400000">
            <a:off x="6385861" y="3672942"/>
            <a:ext cx="276282" cy="1020935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EG Channels">
            <a:extLst>
              <a:ext uri="{FF2B5EF4-FFF2-40B4-BE49-F238E27FC236}">
                <a16:creationId xmlns:a16="http://schemas.microsoft.com/office/drawing/2014/main" id="{9BD29341-56DE-E84C-A66B-5324770595DB}"/>
              </a:ext>
            </a:extLst>
          </p:cNvPr>
          <p:cNvSpPr txBox="1"/>
          <p:nvPr/>
        </p:nvSpPr>
        <p:spPr>
          <a:xfrm rot="16200000">
            <a:off x="949057" y="7891820"/>
            <a:ext cx="592468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ECG</a:t>
            </a:r>
          </a:p>
        </p:txBody>
      </p:sp>
      <p:sp>
        <p:nvSpPr>
          <p:cNvPr id="7" name="EEG Channels">
            <a:extLst>
              <a:ext uri="{FF2B5EF4-FFF2-40B4-BE49-F238E27FC236}">
                <a16:creationId xmlns:a16="http://schemas.microsoft.com/office/drawing/2014/main" id="{A86E7F40-2AD1-404B-9353-1784684F3C8B}"/>
              </a:ext>
            </a:extLst>
          </p:cNvPr>
          <p:cNvSpPr txBox="1"/>
          <p:nvPr/>
        </p:nvSpPr>
        <p:spPr>
          <a:xfrm rot="16200000">
            <a:off x="679753" y="2854522"/>
            <a:ext cx="1131077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Rectangle</a:t>
            </a:r>
          </a:p>
        </p:txBody>
      </p:sp>
      <p:sp>
        <p:nvSpPr>
          <p:cNvPr id="8" name="EEG Channels">
            <a:extLst>
              <a:ext uri="{FF2B5EF4-FFF2-40B4-BE49-F238E27FC236}">
                <a16:creationId xmlns:a16="http://schemas.microsoft.com/office/drawing/2014/main" id="{D484B4EC-D9FE-5F4B-B275-889F116D2C4F}"/>
              </a:ext>
            </a:extLst>
          </p:cNvPr>
          <p:cNvSpPr txBox="1"/>
          <p:nvPr/>
        </p:nvSpPr>
        <p:spPr>
          <a:xfrm rot="16200000">
            <a:off x="974705" y="6145571"/>
            <a:ext cx="541172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Saw</a:t>
            </a:r>
          </a:p>
        </p:txBody>
      </p:sp>
      <p:sp>
        <p:nvSpPr>
          <p:cNvPr id="9" name="EEG Channels">
            <a:extLst>
              <a:ext uri="{FF2B5EF4-FFF2-40B4-BE49-F238E27FC236}">
                <a16:creationId xmlns:a16="http://schemas.microsoft.com/office/drawing/2014/main" id="{D21E9ADC-DB8C-C944-B6CB-E6F51596FD93}"/>
              </a:ext>
            </a:extLst>
          </p:cNvPr>
          <p:cNvSpPr txBox="1"/>
          <p:nvPr/>
        </p:nvSpPr>
        <p:spPr>
          <a:xfrm rot="16200000">
            <a:off x="1033336" y="4482678"/>
            <a:ext cx="425756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Sin</a:t>
            </a:r>
          </a:p>
        </p:txBody>
      </p:sp>
      <p:pic>
        <p:nvPicPr>
          <p:cNvPr id="5" name="ICA" descr="ICA">
            <a:hlinkClick r:id="" action="ppaction://media"/>
            <a:extLst>
              <a:ext uri="{FF2B5EF4-FFF2-40B4-BE49-F238E27FC236}">
                <a16:creationId xmlns:a16="http://schemas.microsoft.com/office/drawing/2014/main" id="{CAD477A4-69A8-B347-A849-08553285AA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508" t="10452" r="5913" b="10273"/>
          <a:stretch/>
        </p:blipFill>
        <p:spPr>
          <a:xfrm>
            <a:off x="1668378" y="2156143"/>
            <a:ext cx="10443411" cy="676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4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Literature</a:t>
            </a:r>
            <a:br>
              <a:rPr lang="de-DE" dirty="0"/>
            </a:br>
            <a:r>
              <a:rPr lang="de-DE" dirty="0"/>
              <a:t>Chapter 1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869116"/>
          </a:xfrm>
        </p:spPr>
        <p:txBody>
          <a:bodyPr>
            <a:normAutofit/>
          </a:bodyPr>
          <a:lstStyle/>
          <a:p>
            <a:r>
              <a:rPr lang="en-US" sz="1800" dirty="0"/>
              <a:t>[NY Times, 2020]</a:t>
            </a:r>
            <a:r>
              <a:rPr lang="en-US" sz="1800" b="1" dirty="0"/>
              <a:t> </a:t>
            </a:r>
            <a:r>
              <a:rPr lang="en-US" sz="1800" dirty="0"/>
              <a:t>https://</a:t>
            </a:r>
            <a:r>
              <a:rPr lang="en-US" sz="1800" dirty="0" err="1"/>
              <a:t>www.nytimes.com</a:t>
            </a:r>
            <a:r>
              <a:rPr lang="en-US" sz="1800" dirty="0"/>
              <a:t>/2018/01/18/arts/design/brain-neuroscience-</a:t>
            </a:r>
            <a:r>
              <a:rPr lang="en-US" sz="1800" dirty="0" err="1"/>
              <a:t>santiago</a:t>
            </a:r>
            <a:r>
              <a:rPr lang="en-US" sz="1800" dirty="0"/>
              <a:t>-</a:t>
            </a:r>
            <a:r>
              <a:rPr lang="en-US" sz="1800" dirty="0" err="1"/>
              <a:t>ramon</a:t>
            </a:r>
            <a:r>
              <a:rPr lang="en-US" sz="1800" dirty="0"/>
              <a:t>-y-</a:t>
            </a:r>
            <a:r>
              <a:rPr lang="en-US" sz="1800" dirty="0" err="1"/>
              <a:t>cajal</a:t>
            </a:r>
            <a:r>
              <a:rPr lang="en-US" sz="1800" dirty="0"/>
              <a:t>-grey-</a:t>
            </a:r>
            <a:r>
              <a:rPr lang="en-US" sz="1800" dirty="0" err="1"/>
              <a:t>gallery.html</a:t>
            </a:r>
            <a:endParaRPr lang="fr-FR" sz="1800" dirty="0"/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BackyardBrains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backyardbrains.com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EEG#prettyPhoto</a:t>
            </a:r>
            <a:endParaRPr lang="fr-F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1800" dirty="0"/>
              <a:t>[iStock]</a:t>
            </a:r>
            <a:r>
              <a:rPr lang="en-US" sz="1800" b="1" dirty="0"/>
              <a:t> </a:t>
            </a:r>
            <a:r>
              <a:rPr lang="en-US" sz="1800" dirty="0"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https://medium.com/better-humans/how-to-have-more-meaningful-conversations-7b1f9120ff0d</a:t>
            </a:r>
            <a:endParaRPr lang="en-US" sz="1800" dirty="0">
              <a:latin typeface="+mj-lt"/>
            </a:endParaRP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Hyvärinen</a:t>
            </a:r>
            <a:r>
              <a:rPr lang="de-DE" sz="1800" dirty="0"/>
              <a:t>, 1999]  "Fast </a:t>
            </a:r>
            <a:r>
              <a:rPr lang="de-DE" sz="1800" dirty="0" err="1"/>
              <a:t>and</a:t>
            </a:r>
            <a:r>
              <a:rPr lang="de-DE" sz="1800" dirty="0"/>
              <a:t> robust </a:t>
            </a:r>
            <a:r>
              <a:rPr lang="de-DE" sz="1800" dirty="0" err="1"/>
              <a:t>fixed</a:t>
            </a:r>
            <a:r>
              <a:rPr lang="de-DE" sz="1800" dirty="0"/>
              <a:t>-point </a:t>
            </a:r>
            <a:r>
              <a:rPr lang="de-DE" sz="1800" dirty="0" err="1"/>
              <a:t>algorithm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independent</a:t>
            </a:r>
            <a:r>
              <a:rPr lang="de-DE" sz="1800" dirty="0"/>
              <a:t> </a:t>
            </a:r>
            <a:r>
              <a:rPr lang="de-DE" sz="1800" dirty="0" err="1"/>
              <a:t>component</a:t>
            </a:r>
            <a:r>
              <a:rPr lang="de-DE" sz="1800" dirty="0"/>
              <a:t> </a:t>
            </a:r>
            <a:r>
              <a:rPr lang="de-DE" sz="1800" dirty="0" err="1"/>
              <a:t>analysis</a:t>
            </a:r>
            <a:r>
              <a:rPr lang="de-DE" sz="1800" dirty="0"/>
              <a:t>" IEEE Trans. </a:t>
            </a:r>
            <a:r>
              <a:rPr lang="de-DE" sz="1800" dirty="0" err="1"/>
              <a:t>Neural</a:t>
            </a:r>
            <a:r>
              <a:rPr lang="de-DE" sz="1800" dirty="0"/>
              <a:t> </a:t>
            </a:r>
            <a:r>
              <a:rPr lang="de-DE" sz="1800" dirty="0" err="1"/>
              <a:t>Netw</a:t>
            </a:r>
            <a:r>
              <a:rPr lang="de-DE" sz="1800" dirty="0"/>
              <a:t>. vol. 10 </a:t>
            </a:r>
            <a:r>
              <a:rPr lang="de-DE" sz="1800" dirty="0" err="1"/>
              <a:t>no</a:t>
            </a:r>
            <a:r>
              <a:rPr lang="de-DE" sz="1800" dirty="0"/>
              <a:t>. 3 pp. 626-634 May 1999.</a:t>
            </a: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Basiri</a:t>
            </a:r>
            <a:r>
              <a:rPr lang="de-DE" sz="1800" dirty="0"/>
              <a:t>, 2017]  S., </a:t>
            </a:r>
            <a:r>
              <a:rPr lang="de-DE" sz="1800" dirty="0" err="1"/>
              <a:t>Ollila</a:t>
            </a:r>
            <a:r>
              <a:rPr lang="de-DE" sz="1800" dirty="0"/>
              <a:t>, E., &amp; </a:t>
            </a:r>
            <a:r>
              <a:rPr lang="de-DE" sz="1800" dirty="0" err="1"/>
              <a:t>Koivunen</a:t>
            </a:r>
            <a:r>
              <a:rPr lang="de-DE" sz="1800" dirty="0"/>
              <a:t>, V. (2017). Alternative Derivation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FastICA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Novel</a:t>
            </a:r>
            <a:r>
              <a:rPr lang="de-DE" sz="1800" dirty="0"/>
              <a:t> Power Iteration </a:t>
            </a:r>
            <a:r>
              <a:rPr lang="de-DE" sz="1800" dirty="0" err="1"/>
              <a:t>Algorithm</a:t>
            </a:r>
            <a:r>
              <a:rPr lang="de-DE" sz="1800" dirty="0"/>
              <a:t>. IEEE Signal Processing Letters, 24(9), 1378-1382. [7994645]. https://</a:t>
            </a:r>
            <a:r>
              <a:rPr lang="de-DE" sz="1800" dirty="0" err="1"/>
              <a:t>doi.org</a:t>
            </a:r>
            <a:r>
              <a:rPr lang="de-DE" sz="1800" dirty="0"/>
              <a:t>/10.1109/LSP.2017.2732342</a:t>
            </a: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Jutten</a:t>
            </a:r>
            <a:r>
              <a:rPr lang="de-DE" sz="1800" dirty="0"/>
              <a:t>, 2010] Handbook </a:t>
            </a:r>
            <a:r>
              <a:rPr lang="de-DE" sz="1800" dirty="0" err="1"/>
              <a:t>of</a:t>
            </a:r>
            <a:r>
              <a:rPr lang="de-DE" sz="1800" dirty="0"/>
              <a:t> Blind Source Separation: Independent </a:t>
            </a:r>
            <a:r>
              <a:rPr lang="de-DE" sz="1800" dirty="0" err="1"/>
              <a:t>Component</a:t>
            </a:r>
            <a:r>
              <a:rPr lang="de-DE" sz="1800" dirty="0"/>
              <a:t> Analysis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Applications</a:t>
            </a:r>
            <a:endParaRPr lang="de-DE" sz="1800" dirty="0"/>
          </a:p>
          <a:p>
            <a:pPr fontAlgn="base"/>
            <a:r>
              <a:rPr lang="en-US" sz="1800" dirty="0"/>
              <a:t>[</a:t>
            </a:r>
            <a:r>
              <a:rPr lang="en-US" sz="1800" dirty="0" err="1"/>
              <a:t>Shlens</a:t>
            </a:r>
            <a:r>
              <a:rPr lang="en-US" sz="1800" dirty="0"/>
              <a:t>, 2010]: A  Tutorial on Independent Component Analysis </a:t>
            </a:r>
          </a:p>
          <a:p>
            <a:pPr fontAlgn="base"/>
            <a:r>
              <a:rPr lang="en-US" sz="1800" dirty="0"/>
              <a:t>[</a:t>
            </a:r>
            <a:r>
              <a:rPr lang="en-US" sz="1800" dirty="0" err="1"/>
              <a:t>Haykin</a:t>
            </a:r>
            <a:r>
              <a:rPr lang="en-US" sz="1800" dirty="0"/>
              <a:t>, 2009], </a:t>
            </a:r>
            <a:r>
              <a:rPr lang="de-DE" sz="1800" dirty="0" err="1"/>
              <a:t>Neural</a:t>
            </a:r>
            <a:r>
              <a:rPr lang="de-DE" sz="1800" dirty="0"/>
              <a:t> Networks </a:t>
            </a:r>
            <a:r>
              <a:rPr lang="de-DE" sz="1800" dirty="0" err="1"/>
              <a:t>and</a:t>
            </a:r>
            <a:r>
              <a:rPr lang="de-DE" sz="1800" dirty="0"/>
              <a:t> Learning Machines</a:t>
            </a: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Sejnowski</a:t>
            </a:r>
            <a:r>
              <a:rPr lang="de-DE" sz="1800" dirty="0"/>
              <a:t> TJ , 1995] Bell AJ, </a:t>
            </a:r>
            <a:r>
              <a:rPr lang="de-DE" sz="1800" dirty="0" err="1"/>
              <a:t>Sejnowski</a:t>
            </a:r>
            <a:r>
              <a:rPr lang="de-DE" sz="1800" dirty="0"/>
              <a:t> TJ (November 1995). "An </a:t>
            </a:r>
            <a:r>
              <a:rPr lang="de-DE" sz="1800" dirty="0" err="1"/>
              <a:t>information-maximization</a:t>
            </a:r>
            <a:r>
              <a:rPr lang="de-DE" sz="1800" dirty="0"/>
              <a:t> </a:t>
            </a:r>
            <a:r>
              <a:rPr lang="de-DE" sz="1800" dirty="0" err="1"/>
              <a:t>approach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blind </a:t>
            </a:r>
            <a:r>
              <a:rPr lang="de-DE" sz="1800" dirty="0" err="1"/>
              <a:t>separation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blind </a:t>
            </a:r>
            <a:r>
              <a:rPr lang="de-DE" sz="1800" dirty="0" err="1"/>
              <a:t>deconvolutio</a:t>
            </a:r>
            <a:endParaRPr lang="de-DE" sz="1800" dirty="0"/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Learned</a:t>
            </a:r>
            <a:r>
              <a:rPr lang="de-DE" sz="1800" dirty="0"/>
              <a:t>-Miller, 2003]  John W. Fisher III, "ICA </a:t>
            </a:r>
            <a:r>
              <a:rPr lang="de-DE" sz="1800" dirty="0" err="1"/>
              <a:t>Using</a:t>
            </a:r>
            <a:r>
              <a:rPr lang="de-DE" sz="1800" dirty="0"/>
              <a:t> </a:t>
            </a:r>
            <a:r>
              <a:rPr lang="de-DE" sz="1800" dirty="0" err="1"/>
              <a:t>Spacings</a:t>
            </a:r>
            <a:r>
              <a:rPr lang="de-DE" sz="1800" dirty="0"/>
              <a:t> </a:t>
            </a:r>
            <a:r>
              <a:rPr lang="de-DE" sz="1800" dirty="0" err="1"/>
              <a:t>Estimates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Entropy</a:t>
            </a:r>
            <a:r>
              <a:rPr lang="de-DE" sz="1800" dirty="0"/>
              <a:t>", Journal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Machine</a:t>
            </a:r>
            <a:r>
              <a:rPr lang="de-DE" sz="1800" dirty="0"/>
              <a:t> Learning Research 4 (2003) 1271-1295</a:t>
            </a:r>
          </a:p>
          <a:p>
            <a:pPr fontAlgn="base"/>
            <a:r>
              <a:rPr lang="de-DE" sz="1800" dirty="0"/>
              <a:t>[Pfister 2019],  </a:t>
            </a:r>
            <a:r>
              <a:rPr lang="de-DE" sz="1800" dirty="0" err="1"/>
              <a:t>Robustifying</a:t>
            </a:r>
            <a:r>
              <a:rPr lang="de-DE" sz="1800" dirty="0"/>
              <a:t> Independent </a:t>
            </a:r>
            <a:r>
              <a:rPr lang="de-DE" sz="1800" dirty="0" err="1"/>
              <a:t>Component</a:t>
            </a:r>
            <a:r>
              <a:rPr lang="de-DE" sz="1800" dirty="0"/>
              <a:t> Analysis </a:t>
            </a:r>
            <a:r>
              <a:rPr lang="de-DE" sz="1800" dirty="0" err="1"/>
              <a:t>by</a:t>
            </a:r>
            <a:r>
              <a:rPr lang="de-DE" sz="1800" dirty="0"/>
              <a:t> </a:t>
            </a:r>
            <a:r>
              <a:rPr lang="de-DE" sz="1800" dirty="0" err="1"/>
              <a:t>Adjusting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Group-Wise </a:t>
            </a:r>
            <a:r>
              <a:rPr lang="de-DE" sz="1800" dirty="0" err="1"/>
              <a:t>Stationary</a:t>
            </a:r>
            <a:r>
              <a:rPr lang="de-DE" sz="1800" dirty="0"/>
              <a:t> Noise, Sebastian Weichwald, Peter </a:t>
            </a:r>
            <a:r>
              <a:rPr lang="de-DE" sz="1800" dirty="0" err="1"/>
              <a:t>Bühlmann</a:t>
            </a:r>
            <a:r>
              <a:rPr lang="de-DE" sz="1800" dirty="0"/>
              <a:t>, Bernhard </a:t>
            </a:r>
            <a:r>
              <a:rPr lang="de-DE" sz="1800" dirty="0" err="1"/>
              <a:t>Schölkopf</a:t>
            </a:r>
            <a:r>
              <a:rPr lang="de-DE" sz="1800" dirty="0"/>
              <a:t>; 20(147):1−50, 2019.</a:t>
            </a:r>
          </a:p>
          <a:p>
            <a:pPr fontAlgn="base"/>
            <a:r>
              <a:rPr lang="de-DE" sz="1800" dirty="0"/>
              <a:t>[</a:t>
            </a:r>
            <a:r>
              <a:rPr lang="de-DE" sz="1800" dirty="0" err="1"/>
              <a:t>Belouchrani</a:t>
            </a:r>
            <a:r>
              <a:rPr lang="de-DE" sz="1800" dirty="0"/>
              <a:t> 1997], K. Abed-</a:t>
            </a:r>
            <a:r>
              <a:rPr lang="de-DE" sz="1800" dirty="0" err="1"/>
              <a:t>Meraim</a:t>
            </a:r>
            <a:r>
              <a:rPr lang="de-DE" sz="1800" dirty="0"/>
              <a:t>, J.-F. Cardoso, </a:t>
            </a:r>
            <a:r>
              <a:rPr lang="de-DE" sz="1800" dirty="0" err="1"/>
              <a:t>and</a:t>
            </a:r>
            <a:r>
              <a:rPr lang="de-DE" sz="1800" dirty="0"/>
              <a:t> E. </a:t>
            </a:r>
            <a:r>
              <a:rPr lang="de-DE" sz="1800" dirty="0" err="1"/>
              <a:t>Moulines</a:t>
            </a:r>
            <a:r>
              <a:rPr lang="de-DE" sz="1800" dirty="0"/>
              <a:t>, “A Blind Source Separation </a:t>
            </a:r>
            <a:r>
              <a:rPr lang="de-DE" sz="1800" dirty="0" err="1"/>
              <a:t>Technique</a:t>
            </a:r>
            <a:r>
              <a:rPr lang="de-DE" sz="1800" dirty="0"/>
              <a:t> </a:t>
            </a:r>
            <a:r>
              <a:rPr lang="de-DE" sz="1800" dirty="0" err="1"/>
              <a:t>Using</a:t>
            </a:r>
            <a:r>
              <a:rPr lang="de-DE" sz="1800" dirty="0"/>
              <a:t> Second-Order </a:t>
            </a:r>
            <a:r>
              <a:rPr lang="de-DE" sz="1800" dirty="0" err="1"/>
              <a:t>Statistics</a:t>
            </a:r>
            <a:r>
              <a:rPr lang="de-DE" sz="1800" dirty="0"/>
              <a:t>,” IEEE Transactions on Signal Processing, vol. 45, </a:t>
            </a:r>
            <a:r>
              <a:rPr lang="de-DE" sz="1800" dirty="0" err="1"/>
              <a:t>no</a:t>
            </a:r>
            <a:r>
              <a:rPr lang="de-DE" sz="1800" dirty="0"/>
              <a:t>. 2, pp. 434–444, 1997.</a:t>
            </a:r>
          </a:p>
          <a:p>
            <a:pPr fontAlgn="base"/>
            <a:r>
              <a:rPr lang="de-DE" sz="1800" dirty="0"/>
              <a:t>[Cardoso 1993 ], A. </a:t>
            </a:r>
            <a:r>
              <a:rPr lang="de-DE" sz="1800" dirty="0" err="1"/>
              <a:t>Souloumiac</a:t>
            </a:r>
            <a:r>
              <a:rPr lang="de-DE" sz="1800" dirty="0"/>
              <a:t>, “Blind </a:t>
            </a:r>
            <a:r>
              <a:rPr lang="de-DE" sz="1800" dirty="0" err="1"/>
              <a:t>Beamforming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non </a:t>
            </a:r>
            <a:r>
              <a:rPr lang="de-DE" sz="1800" dirty="0" err="1"/>
              <a:t>Gaussian</a:t>
            </a:r>
            <a:r>
              <a:rPr lang="de-DE" sz="1800" dirty="0"/>
              <a:t> Signals,” IEEE </a:t>
            </a:r>
            <a:r>
              <a:rPr lang="de-DE" sz="1800" dirty="0" err="1"/>
              <a:t>Proceedings</a:t>
            </a:r>
            <a:r>
              <a:rPr lang="de-DE" sz="1800" dirty="0"/>
              <a:t>-F, vol. 140, pp. 362–370, 1993.</a:t>
            </a:r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  <a:p>
            <a:pPr fontAlgn="base"/>
            <a:endParaRPr lang="en-US" sz="1800" dirty="0"/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  <a:p>
            <a:pPr fontAlgn="base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20896305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Abgerundetes Rechteck">
            <a:extLst>
              <a:ext uri="{FF2B5EF4-FFF2-40B4-BE49-F238E27FC236}">
                <a16:creationId xmlns:a16="http://schemas.microsoft.com/office/drawing/2014/main" id="{C79C2A14-72B6-B54A-A84E-1F7FB374F3F7}"/>
              </a:ext>
            </a:extLst>
          </p:cNvPr>
          <p:cNvSpPr/>
          <p:nvPr/>
        </p:nvSpPr>
        <p:spPr>
          <a:xfrm>
            <a:off x="9974576" y="4629810"/>
            <a:ext cx="2474677" cy="1685749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Back Up I: </a:t>
            </a:r>
            <a:br>
              <a:rPr lang="en-US" sz="3200" dirty="0"/>
            </a:br>
            <a:r>
              <a:rPr lang="en-US" sz="2400" dirty="0"/>
              <a:t>Alternative Interpretation of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is the goal of the algorithm?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/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𝐒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/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</m:acc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  <a:blipFill>
                <a:blip r:embed="rId4"/>
                <a:stretch>
                  <a:fillRect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/>
              <p:nvPr/>
            </p:nvSpPr>
            <p:spPr>
              <a:xfrm>
                <a:off x="4895771" y="2703780"/>
                <a:ext cx="6759936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Find the demixing matrix </a:t>
                </a:r>
                <a14:m>
                  <m:oMath xmlns:m="http://schemas.openxmlformats.org/officeDocument/2006/math">
                    <m:r>
                      <a:rPr lang="en-US" sz="1800" b="1" i="0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sz="1800" i="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en-US" sz="180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sz="1800" i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1800" i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so that the latent source variable s can be reconstructed as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</m:acc>
                  </m:oMath>
                </a14:m>
                <a:r>
                  <a:rPr lang="en-US" sz="1800" dirty="0"/>
                  <a:t>  by the observed data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sz="1800" b="1" dirty="0"/>
              </a:p>
              <a:p>
                <a:r>
                  <a:rPr lang="en-US" sz="1800" dirty="0">
                    <a:solidFill>
                      <a:srgbClr val="F08230"/>
                    </a:solidFill>
                  </a:rPr>
                  <a:t> </a:t>
                </a:r>
                <a:endParaRPr lang="en-US" sz="1800" dirty="0"/>
              </a:p>
            </p:txBody>
          </p:sp>
        </mc:Choice>
        <mc:Fallback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5771" y="2703780"/>
                <a:ext cx="6759936" cy="923330"/>
              </a:xfrm>
              <a:prstGeom prst="rect">
                <a:avLst/>
              </a:prstGeom>
              <a:blipFill>
                <a:blip r:embed="rId5"/>
                <a:stretch>
                  <a:fillRect l="-750" t="-411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1" name="Rechteck 40">
                <a:extLst>
                  <a:ext uri="{FF2B5EF4-FFF2-40B4-BE49-F238E27FC236}">
                    <a16:creationId xmlns:a16="http://schemas.microsoft.com/office/drawing/2014/main" id="{C0C71B76-5C7C-7F40-9545-3D9F7964BF16}"/>
                  </a:ext>
                </a:extLst>
              </p:cNvPr>
              <p:cNvSpPr/>
              <p:nvPr/>
            </p:nvSpPr>
            <p:spPr>
              <a:xfrm>
                <a:off x="2478534" y="4692074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>
          <p:sp>
            <p:nvSpPr>
              <p:cNvPr id="41" name="Rechteck 40">
                <a:extLst>
                  <a:ext uri="{FF2B5EF4-FFF2-40B4-BE49-F238E27FC236}">
                    <a16:creationId xmlns:a16="http://schemas.microsoft.com/office/drawing/2014/main" id="{C0C71B76-5C7C-7F40-9545-3D9F7964BF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8534" y="4692074"/>
                <a:ext cx="1848199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fik 7" descr="Ein Bild, das Licht enthält.&#10;&#10;Automatisch generierte Beschreibung">
            <a:extLst>
              <a:ext uri="{FF2B5EF4-FFF2-40B4-BE49-F238E27FC236}">
                <a16:creationId xmlns:a16="http://schemas.microsoft.com/office/drawing/2014/main" id="{54E19F4E-98D4-124A-802E-C955EB6FF1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68" y="3645279"/>
            <a:ext cx="2725254" cy="2725254"/>
          </a:xfrm>
          <a:prstGeom prst="rect">
            <a:avLst/>
          </a:prstGeom>
        </p:spPr>
      </p:pic>
      <p:sp>
        <p:nvSpPr>
          <p:cNvPr id="44" name="Kreis">
            <a:extLst>
              <a:ext uri="{FF2B5EF4-FFF2-40B4-BE49-F238E27FC236}">
                <a16:creationId xmlns:a16="http://schemas.microsoft.com/office/drawing/2014/main" id="{5930D374-5E72-2644-8269-9265B4F75196}"/>
              </a:ext>
            </a:extLst>
          </p:cNvPr>
          <p:cNvSpPr/>
          <p:nvPr/>
        </p:nvSpPr>
        <p:spPr>
          <a:xfrm>
            <a:off x="416536" y="3972569"/>
            <a:ext cx="565907" cy="565907"/>
          </a:xfrm>
          <a:prstGeom prst="ellipse">
            <a:avLst/>
          </a:prstGeom>
          <a:solidFill>
            <a:schemeClr val="accent5"/>
          </a:solidFill>
          <a:ln w="25400">
            <a:solidFill>
              <a:srgbClr val="F0823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47" name="Picture 8" descr="Image result for waterfall icon">
            <a:extLst>
              <a:ext uri="{FF2B5EF4-FFF2-40B4-BE49-F238E27FC236}">
                <a16:creationId xmlns:a16="http://schemas.microsoft.com/office/drawing/2014/main" id="{A0FE05AA-4C7F-CE47-B696-A8E5F758A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87" y="4080299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DCCE6FA3-8099-AB4C-BFBF-2B67C451EE1A}"/>
                  </a:ext>
                </a:extLst>
              </p:cNvPr>
              <p:cNvSpPr/>
              <p:nvPr/>
            </p:nvSpPr>
            <p:spPr>
              <a:xfrm>
                <a:off x="5936301" y="4626681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DCCE6FA3-8099-AB4C-BFBF-2B67C451EE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6301" y="4626681"/>
                <a:ext cx="184819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Grafik 9" descr="Ein Bild, das Rauch, Kette, Metallwaren, Zubehör enthält.&#10;&#10;Automatisch generierte Beschreibung">
            <a:extLst>
              <a:ext uri="{FF2B5EF4-FFF2-40B4-BE49-F238E27FC236}">
                <a16:creationId xmlns:a16="http://schemas.microsoft.com/office/drawing/2014/main" id="{58BF2415-D145-CD4D-8A2A-EE757DCACEE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743" y="3551936"/>
            <a:ext cx="2810548" cy="2775526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5D958E8-B1CA-D948-B9D3-C1AB03D7F83E}"/>
              </a:ext>
            </a:extLst>
          </p:cNvPr>
          <p:cNvCxnSpPr/>
          <p:nvPr/>
        </p:nvCxnSpPr>
        <p:spPr>
          <a:xfrm flipV="1">
            <a:off x="8761017" y="4413244"/>
            <a:ext cx="144444" cy="5264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68C5DE53-9F0F-2844-A846-5B6DF4AE4DAC}"/>
              </a:ext>
            </a:extLst>
          </p:cNvPr>
          <p:cNvCxnSpPr>
            <a:cxnSpLocks/>
          </p:cNvCxnSpPr>
          <p:nvPr/>
        </p:nvCxnSpPr>
        <p:spPr>
          <a:xfrm flipV="1">
            <a:off x="8761017" y="4413244"/>
            <a:ext cx="899818" cy="54044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Electroencephalogram (EEG) Concept">
            <a:extLst>
              <a:ext uri="{FF2B5EF4-FFF2-40B4-BE49-F238E27FC236}">
                <a16:creationId xmlns:a16="http://schemas.microsoft.com/office/drawing/2014/main" id="{E1B4A710-DB13-4F4A-85B9-7097E0DD79AB}"/>
              </a:ext>
            </a:extLst>
          </p:cNvPr>
          <p:cNvSpPr txBox="1"/>
          <p:nvPr/>
        </p:nvSpPr>
        <p:spPr>
          <a:xfrm>
            <a:off x="374557" y="3387234"/>
            <a:ext cx="7152678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can the the Independent Components be interpreted?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C8C220A-4B40-EB4A-9C8A-230DDB0B9501}"/>
                  </a:ext>
                </a:extLst>
              </p:cNvPr>
              <p:cNvSpPr/>
              <p:nvPr/>
            </p:nvSpPr>
            <p:spPr>
              <a:xfrm>
                <a:off x="10359337" y="3578345"/>
                <a:ext cx="2221634" cy="8259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C8C220A-4B40-EB4A-9C8A-230DDB0B95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9337" y="3578345"/>
                <a:ext cx="2221634" cy="825932"/>
              </a:xfrm>
              <a:prstGeom prst="rect">
                <a:avLst/>
              </a:prstGeom>
              <a:blipFill>
                <a:blip r:embed="rId11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6" name="Picture 6" descr="Image result for microphone icon">
            <a:extLst>
              <a:ext uri="{FF2B5EF4-FFF2-40B4-BE49-F238E27FC236}">
                <a16:creationId xmlns:a16="http://schemas.microsoft.com/office/drawing/2014/main" id="{870EC43C-44DB-3A4E-9C39-BF267784E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9203" y="5482208"/>
            <a:ext cx="1069394" cy="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Image result for microphone icon">
            <a:extLst>
              <a:ext uri="{FF2B5EF4-FFF2-40B4-BE49-F238E27FC236}">
                <a16:creationId xmlns:a16="http://schemas.microsoft.com/office/drawing/2014/main" id="{4C759F27-EB0A-D54A-8027-FDD758EA4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5866" y="4853256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2" descr="Image result for student icon">
            <a:extLst>
              <a:ext uri="{FF2B5EF4-FFF2-40B4-BE49-F238E27FC236}">
                <a16:creationId xmlns:a16="http://schemas.microsoft.com/office/drawing/2014/main" id="{98418A92-C774-1740-B534-63135FB6B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5696" y="5581576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8" descr="Image result for waterfall icon">
            <a:extLst>
              <a:ext uri="{FF2B5EF4-FFF2-40B4-BE49-F238E27FC236}">
                <a16:creationId xmlns:a16="http://schemas.microsoft.com/office/drawing/2014/main" id="{7D6BC913-4F75-7A4E-9018-2AB9CE4C1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632" y="4783279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6CF52BB5-5F60-454E-9149-226DDC0501C6}"/>
              </a:ext>
            </a:extLst>
          </p:cNvPr>
          <p:cNvCxnSpPr/>
          <p:nvPr/>
        </p:nvCxnSpPr>
        <p:spPr>
          <a:xfrm>
            <a:off x="10825509" y="4944147"/>
            <a:ext cx="4123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7" name="Gerade Verbindung mit Pfeil 76">
            <a:extLst>
              <a:ext uri="{FF2B5EF4-FFF2-40B4-BE49-F238E27FC236}">
                <a16:creationId xmlns:a16="http://schemas.microsoft.com/office/drawing/2014/main" id="{76C8EFA3-FA3D-0848-B741-3470490EFB38}"/>
              </a:ext>
            </a:extLst>
          </p:cNvPr>
          <p:cNvCxnSpPr>
            <a:cxnSpLocks/>
          </p:cNvCxnSpPr>
          <p:nvPr/>
        </p:nvCxnSpPr>
        <p:spPr>
          <a:xfrm>
            <a:off x="10825509" y="5295673"/>
            <a:ext cx="412335" cy="41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757FFA5-DC4F-644F-99FC-2F2224B27E84}"/>
              </a:ext>
            </a:extLst>
          </p:cNvPr>
          <p:cNvCxnSpPr/>
          <p:nvPr/>
        </p:nvCxnSpPr>
        <p:spPr>
          <a:xfrm>
            <a:off x="10825509" y="5864465"/>
            <a:ext cx="4123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145CFB7F-6013-9447-8B40-EE3301154F23}"/>
              </a:ext>
            </a:extLst>
          </p:cNvPr>
          <p:cNvCxnSpPr>
            <a:cxnSpLocks/>
          </p:cNvCxnSpPr>
          <p:nvPr/>
        </p:nvCxnSpPr>
        <p:spPr>
          <a:xfrm flipV="1">
            <a:off x="10825509" y="5295673"/>
            <a:ext cx="409898" cy="35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der 14">
            <a:extLst>
              <a:ext uri="{FF2B5EF4-FFF2-40B4-BE49-F238E27FC236}">
                <a16:creationId xmlns:a16="http://schemas.microsoft.com/office/drawing/2014/main" id="{E3B00D3E-35EF-5843-8CD0-960EFC8E3854}"/>
              </a:ext>
            </a:extLst>
          </p:cNvPr>
          <p:cNvSpPr/>
          <p:nvPr/>
        </p:nvSpPr>
        <p:spPr>
          <a:xfrm>
            <a:off x="11407683" y="4879250"/>
            <a:ext cx="384917" cy="358016"/>
          </a:xfrm>
          <a:prstGeom prst="flowChartOr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Oder 80">
            <a:extLst>
              <a:ext uri="{FF2B5EF4-FFF2-40B4-BE49-F238E27FC236}">
                <a16:creationId xmlns:a16="http://schemas.microsoft.com/office/drawing/2014/main" id="{1844E21B-7E59-3241-B1DE-6842F62F48DE}"/>
              </a:ext>
            </a:extLst>
          </p:cNvPr>
          <p:cNvSpPr/>
          <p:nvPr/>
        </p:nvSpPr>
        <p:spPr>
          <a:xfrm>
            <a:off x="11407682" y="5636488"/>
            <a:ext cx="384917" cy="358016"/>
          </a:xfrm>
          <a:prstGeom prst="flowChartOr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3" name="Grafik 82">
            <a:extLst>
              <a:ext uri="{FF2B5EF4-FFF2-40B4-BE49-F238E27FC236}">
                <a16:creationId xmlns:a16="http://schemas.microsoft.com/office/drawing/2014/main" id="{8BC57167-9C45-A145-86C1-173E134973D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560" y="3737911"/>
            <a:ext cx="2446888" cy="2431547"/>
          </a:xfrm>
          <a:prstGeom prst="rect">
            <a:avLst/>
          </a:prstGeom>
        </p:spPr>
      </p:pic>
      <p:sp>
        <p:nvSpPr>
          <p:cNvPr id="84" name="Kreis">
            <a:extLst>
              <a:ext uri="{FF2B5EF4-FFF2-40B4-BE49-F238E27FC236}">
                <a16:creationId xmlns:a16="http://schemas.microsoft.com/office/drawing/2014/main" id="{98914464-5707-3048-852B-FD75EA122CCE}"/>
              </a:ext>
            </a:extLst>
          </p:cNvPr>
          <p:cNvSpPr/>
          <p:nvPr/>
        </p:nvSpPr>
        <p:spPr>
          <a:xfrm>
            <a:off x="3834922" y="395997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" name="Kreis">
            <a:extLst>
              <a:ext uri="{FF2B5EF4-FFF2-40B4-BE49-F238E27FC236}">
                <a16:creationId xmlns:a16="http://schemas.microsoft.com/office/drawing/2014/main" id="{C047E886-2695-B749-ABCD-F1CB7E41B923}"/>
              </a:ext>
            </a:extLst>
          </p:cNvPr>
          <p:cNvSpPr/>
          <p:nvPr/>
        </p:nvSpPr>
        <p:spPr>
          <a:xfrm>
            <a:off x="3834922" y="395997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87" name="Picture 2" descr="Image result for student icon">
            <a:extLst>
              <a:ext uri="{FF2B5EF4-FFF2-40B4-BE49-F238E27FC236}">
                <a16:creationId xmlns:a16="http://schemas.microsoft.com/office/drawing/2014/main" id="{FC4A7C98-E722-124D-94C5-0F0C98269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486" y="4013265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Image result for microphone icon">
            <a:extLst>
              <a:ext uri="{FF2B5EF4-FFF2-40B4-BE49-F238E27FC236}">
                <a16:creationId xmlns:a16="http://schemas.microsoft.com/office/drawing/2014/main" id="{D95C03CE-FDA2-5241-B692-B30739F7C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384" y="4799017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Image result for microphone icon">
            <a:extLst>
              <a:ext uri="{FF2B5EF4-FFF2-40B4-BE49-F238E27FC236}">
                <a16:creationId xmlns:a16="http://schemas.microsoft.com/office/drawing/2014/main" id="{00EB4C28-3579-B045-B46B-B2216B2CB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627" y="3691388"/>
            <a:ext cx="1054867" cy="70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54BB4DC-97F6-7643-928C-89D6588FBE8E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7007" b="9362"/>
          <a:stretch/>
        </p:blipFill>
        <p:spPr>
          <a:xfrm>
            <a:off x="485987" y="6604765"/>
            <a:ext cx="4303704" cy="1155238"/>
          </a:xfrm>
          <a:prstGeom prst="rect">
            <a:avLst/>
          </a:prstGeom>
        </p:spPr>
      </p:pic>
      <p:pic>
        <p:nvPicPr>
          <p:cNvPr id="92" name="Picture 6" descr="Image result for microphone icon">
            <a:extLst>
              <a:ext uri="{FF2B5EF4-FFF2-40B4-BE49-F238E27FC236}">
                <a16:creationId xmlns:a16="http://schemas.microsoft.com/office/drawing/2014/main" id="{63DC25BD-7C44-C94D-9EF0-837A655C3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256" y="6933177"/>
            <a:ext cx="835882" cy="55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9477BA7-3E48-0141-86C1-4A32122917A3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t="6520" b="31133"/>
          <a:stretch/>
        </p:blipFill>
        <p:spPr>
          <a:xfrm>
            <a:off x="516963" y="7791902"/>
            <a:ext cx="4282191" cy="1324613"/>
          </a:xfrm>
          <a:prstGeom prst="rect">
            <a:avLst/>
          </a:prstGeom>
        </p:spPr>
      </p:pic>
      <p:pic>
        <p:nvPicPr>
          <p:cNvPr id="93" name="Picture 2" descr="Image result for microphone icon">
            <a:extLst>
              <a:ext uri="{FF2B5EF4-FFF2-40B4-BE49-F238E27FC236}">
                <a16:creationId xmlns:a16="http://schemas.microsoft.com/office/drawing/2014/main" id="{77094EFC-9619-7445-BF43-0E9966B9A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60" y="7870200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E34F43-A491-DC4A-B7D7-344E970AA85A}"/>
              </a:ext>
            </a:extLst>
          </p:cNvPr>
          <p:cNvCxnSpPr>
            <a:cxnSpLocks/>
            <a:endCxn id="94" idx="0"/>
          </p:cNvCxnSpPr>
          <p:nvPr/>
        </p:nvCxnSpPr>
        <p:spPr>
          <a:xfrm>
            <a:off x="1786270" y="4626681"/>
            <a:ext cx="5677" cy="37118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6230C9EB-9D01-3043-903F-9C8CBB66E20F}"/>
              </a:ext>
            </a:extLst>
          </p:cNvPr>
          <p:cNvSpPr/>
          <p:nvPr/>
        </p:nvSpPr>
        <p:spPr>
          <a:xfrm>
            <a:off x="1712758" y="6716758"/>
            <a:ext cx="147024" cy="147024"/>
          </a:xfrm>
          <a:prstGeom prst="ellipse">
            <a:avLst/>
          </a:prstGeom>
          <a:solidFill>
            <a:schemeClr val="dk1">
              <a:alpha val="60000"/>
            </a:schemeClr>
          </a:solidFill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E228240-DD12-ED4F-978F-5F086645715D}"/>
              </a:ext>
            </a:extLst>
          </p:cNvPr>
          <p:cNvSpPr/>
          <p:nvPr/>
        </p:nvSpPr>
        <p:spPr>
          <a:xfrm>
            <a:off x="1718435" y="8338508"/>
            <a:ext cx="147024" cy="147024"/>
          </a:xfrm>
          <a:prstGeom prst="ellipse">
            <a:avLst/>
          </a:prstGeom>
          <a:solidFill>
            <a:schemeClr val="dk1">
              <a:alpha val="60000"/>
            </a:schemeClr>
          </a:solidFill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6" name="Rechteck 95">
                <a:extLst>
                  <a:ext uri="{FF2B5EF4-FFF2-40B4-BE49-F238E27FC236}">
                    <a16:creationId xmlns:a16="http://schemas.microsoft.com/office/drawing/2014/main" id="{CFA55714-59BA-D343-8BF4-79C40DBE6D18}"/>
                  </a:ext>
                </a:extLst>
              </p:cNvPr>
              <p:cNvSpPr/>
              <p:nvPr/>
            </p:nvSpPr>
            <p:spPr>
              <a:xfrm>
                <a:off x="5089065" y="6749742"/>
                <a:ext cx="7609532" cy="2333363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Amplitudes recorded simultaneously in microphones 1      and  2 </a:t>
                </a:r>
                <a:br>
                  <a:rPr lang="en-US" sz="1800" dirty="0"/>
                </a:br>
                <a:r>
                  <a:rPr lang="en-US" sz="1800" dirty="0"/>
                  <a:t>are plotted on the x and y axes for each sound (waterfall, student) separately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Waterfall:  samples lie on the vector </a:t>
                </a:r>
                <a14:m>
                  <m:oMath xmlns:m="http://schemas.openxmlformats.org/officeDocument/2006/math"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𝐚𝟏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 , 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𝐚𝟐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1800" dirty="0"/>
                  <a:t>reflecting the proximity of the sound to microphones 1 and 2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Independent components represent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basis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used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generate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data</a:t>
                </a:r>
                <a:r>
                  <a:rPr lang="de-DE" sz="1800" dirty="0"/>
                  <a:t>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6" name="Rechteck 95">
                <a:extLst>
                  <a:ext uri="{FF2B5EF4-FFF2-40B4-BE49-F238E27FC236}">
                    <a16:creationId xmlns:a16="http://schemas.microsoft.com/office/drawing/2014/main" id="{CFA55714-59BA-D343-8BF4-79C40DBE6D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9065" y="6749742"/>
                <a:ext cx="7609532" cy="2333363"/>
              </a:xfrm>
              <a:prstGeom prst="rect">
                <a:avLst/>
              </a:prstGeom>
              <a:blipFill>
                <a:blip r:embed="rId20"/>
                <a:stretch>
                  <a:fillRect l="-1667" t="-324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7" name="Picture 6" descr="Image result for microphone icon">
            <a:extLst>
              <a:ext uri="{FF2B5EF4-FFF2-40B4-BE49-F238E27FC236}">
                <a16:creationId xmlns:a16="http://schemas.microsoft.com/office/drawing/2014/main" id="{8B6B67CB-6FFD-0840-8F47-927D8780D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9286" y="6628499"/>
            <a:ext cx="835882" cy="55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" name="Picture 2" descr="Image result for microphone icon">
            <a:extLst>
              <a:ext uri="{FF2B5EF4-FFF2-40B4-BE49-F238E27FC236}">
                <a16:creationId xmlns:a16="http://schemas.microsoft.com/office/drawing/2014/main" id="{82EEFF50-E646-0A45-AB40-8E841CBF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5959" y="6716758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77923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de-DE" sz="3200" dirty="0"/>
              <a:t>Back </a:t>
            </a:r>
            <a:r>
              <a:rPr lang="de-DE" sz="3200" dirty="0" err="1"/>
              <a:t>Up</a:t>
            </a:r>
            <a:r>
              <a:rPr lang="de-DE" sz="3200" dirty="0"/>
              <a:t> II:</a:t>
            </a:r>
            <a:br>
              <a:rPr sz="3200" dirty="0"/>
            </a:br>
            <a:r>
              <a:rPr lang="de-DE" sz="2400" dirty="0"/>
              <a:t>Notes on </a:t>
            </a:r>
            <a:r>
              <a:rPr lang="de-DE" sz="2400" dirty="0" err="1"/>
              <a:t>peculiarities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ICA</a:t>
            </a:r>
            <a:endParaRPr sz="24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D7A9D50-A7E0-4C4A-9EE5-91E950588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308" y="2391827"/>
            <a:ext cx="2837622" cy="2825495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9691425-F47E-C848-B9E0-EC1D6DA8C75E}"/>
              </a:ext>
            </a:extLst>
          </p:cNvPr>
          <p:cNvSpPr/>
          <p:nvPr/>
        </p:nvSpPr>
        <p:spPr>
          <a:xfrm>
            <a:off x="4772898" y="1968058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>
                <a:solidFill>
                  <a:srgbClr val="005C9C"/>
                </a:solidFill>
              </a:rPr>
              <a:t>Original Signals</a:t>
            </a:r>
            <a:endParaRPr lang="de-DE" sz="20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A5BAA58-5C86-F846-BC40-D801B2A2980E}"/>
              </a:ext>
            </a:extLst>
          </p:cNvPr>
          <p:cNvSpPr/>
          <p:nvPr/>
        </p:nvSpPr>
        <p:spPr>
          <a:xfrm>
            <a:off x="3586979" y="5084802"/>
            <a:ext cx="53422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>
                <a:solidFill>
                  <a:srgbClr val="005C9C"/>
                </a:solidFill>
              </a:rPr>
              <a:t>Reconstructred signal Signals</a:t>
            </a:r>
            <a:endParaRPr lang="en-US" sz="2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8CAFC3A0-1222-1045-A8AE-3176D07806E8}"/>
                  </a:ext>
                </a:extLst>
              </p:cNvPr>
              <p:cNvSpPr/>
              <p:nvPr/>
            </p:nvSpPr>
            <p:spPr>
              <a:xfrm>
                <a:off x="191717" y="5462228"/>
                <a:ext cx="12132805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/>
                  <a:t>Due to ambiguities of the method the extracting of the unobserved independent source signals is only accurate up to:</a:t>
                </a:r>
              </a:p>
              <a:p>
                <a:pPr algn="ctr"/>
                <a:r>
                  <a:rPr lang="en-US" sz="1800" dirty="0"/>
                  <a:t>𝑑 × 𝑑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permutation matrix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</a:rPr>
                      <m:t>𝑷</m:t>
                    </m:r>
                  </m:oMath>
                </a14:m>
                <a:r>
                  <a:rPr lang="en-US" sz="1800" u="sng" dirty="0">
                    <a:solidFill>
                      <a:schemeClr val="accent5"/>
                    </a:solidFill>
                  </a:rPr>
                  <a:t>,</a:t>
                </a:r>
                <a:r>
                  <a:rPr lang="en-US" sz="1800" b="1" dirty="0"/>
                  <a:t> 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scaling matrix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𝑫</m:t>
                    </m:r>
                  </m:oMath>
                </a14:m>
                <a:r>
                  <a:rPr lang="en-US" sz="1800" dirty="0"/>
                  <a:t> and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sign-change matrix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𝑳</m:t>
                    </m:r>
                  </m:oMath>
                </a14:m>
                <a:endParaRPr lang="en-US" sz="1800" b="1" dirty="0"/>
              </a:p>
            </p:txBody>
          </p:sp>
        </mc:Choice>
        <mc:Fallback xmlns="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8CAFC3A0-1222-1045-A8AE-3176D07806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717" y="5462228"/>
                <a:ext cx="12132805" cy="646331"/>
              </a:xfrm>
              <a:prstGeom prst="rect">
                <a:avLst/>
              </a:prstGeom>
              <a:blipFill>
                <a:blip r:embed="rId4"/>
                <a:stretch>
                  <a:fillRect t="-3922" b="-176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fik 5">
            <a:extLst>
              <a:ext uri="{FF2B5EF4-FFF2-40B4-BE49-F238E27FC236}">
                <a16:creationId xmlns:a16="http://schemas.microsoft.com/office/drawing/2014/main" id="{5DA676D6-AA90-0C41-AFDC-7D9F4508BB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06"/>
          <a:stretch/>
        </p:blipFill>
        <p:spPr>
          <a:xfrm>
            <a:off x="375534" y="6343758"/>
            <a:ext cx="2861917" cy="2707478"/>
          </a:xfrm>
          <a:prstGeom prst="rect">
            <a:avLst/>
          </a:prstGeom>
        </p:spPr>
      </p:pic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67431958-2818-4449-B82B-D6F34912FE7D}"/>
              </a:ext>
            </a:extLst>
          </p:cNvPr>
          <p:cNvSpPr/>
          <p:nvPr/>
        </p:nvSpPr>
        <p:spPr>
          <a:xfrm>
            <a:off x="649357" y="6317254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Permutation 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FE9F8C98-00C7-BC4F-B27B-983D3A359E62}"/>
              </a:ext>
            </a:extLst>
          </p:cNvPr>
          <p:cNvSpPr/>
          <p:nvPr/>
        </p:nvSpPr>
        <p:spPr>
          <a:xfrm>
            <a:off x="5078676" y="2357906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Permutation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989FB96-C829-5B4C-8DF5-090303DBE69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504" t="3594" r="6122" b="5226"/>
          <a:stretch/>
        </p:blipFill>
        <p:spPr>
          <a:xfrm>
            <a:off x="9565056" y="6349114"/>
            <a:ext cx="2759466" cy="2747673"/>
          </a:xfrm>
          <a:prstGeom prst="rect">
            <a:avLst/>
          </a:prstGeom>
        </p:spPr>
      </p:pic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FA612B82-36CA-D548-B5CA-DFAC8D3C99AD}"/>
              </a:ext>
            </a:extLst>
          </p:cNvPr>
          <p:cNvSpPr/>
          <p:nvPr/>
        </p:nvSpPr>
        <p:spPr>
          <a:xfrm>
            <a:off x="9804424" y="6188071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/>
              <a:t>Sign Change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E41CAFC3-09AE-6C49-835B-3F407A914B2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355"/>
          <a:stretch/>
        </p:blipFill>
        <p:spPr>
          <a:xfrm>
            <a:off x="4888451" y="6320440"/>
            <a:ext cx="2861918" cy="2754114"/>
          </a:xfrm>
          <a:prstGeom prst="rect">
            <a:avLst/>
          </a:prstGeom>
        </p:spPr>
      </p:pic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10B5CA59-EE8E-4849-8F29-57B19537392D}"/>
              </a:ext>
            </a:extLst>
          </p:cNvPr>
          <p:cNvSpPr/>
          <p:nvPr/>
        </p:nvSpPr>
        <p:spPr>
          <a:xfrm>
            <a:off x="5139967" y="6199306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/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102250802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435297"/>
            <a:ext cx="12114720" cy="64804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 approach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Notes On ICA</a:t>
            </a:r>
            <a:br>
              <a:rPr lang="en-US" dirty="0"/>
            </a:br>
            <a:r>
              <a:rPr lang="en-US" sz="2400" dirty="0"/>
              <a:t>Assumptions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99E10E-7161-FC40-B33D-7CB81DAED858}"/>
              </a:ext>
            </a:extLst>
          </p:cNvPr>
          <p:cNvSpPr/>
          <p:nvPr/>
        </p:nvSpPr>
        <p:spPr>
          <a:xfrm>
            <a:off x="504000" y="2491289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3ACE7C6-4D3C-804F-AD91-C48F79A9EEDA}"/>
              </a:ext>
            </a:extLst>
          </p:cNvPr>
          <p:cNvSpPr txBox="1"/>
          <p:nvPr/>
        </p:nvSpPr>
        <p:spPr>
          <a:xfrm>
            <a:off x="410817" y="2186608"/>
            <a:ext cx="12084334" cy="1643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Components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covariance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􏰳{</a:t>
            </a:r>
            <a:r>
              <a:rPr lang="de-DE" dirty="0" err="1"/>
              <a:t>xxH</a:t>
            </a:r>
            <a:r>
              <a:rPr lang="de-DE" dirty="0"/>
              <a:t>} − 􏰳{x}􏰳{x}H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cumu</a:t>
            </a:r>
            <a:endParaRPr lang="de-DE" dirty="0"/>
          </a:p>
          <a:p>
            <a:r>
              <a:rPr lang="de-DE" dirty="0" err="1"/>
              <a:t>lants</a:t>
            </a:r>
            <a:r>
              <a:rPr lang="de-DE" dirty="0"/>
              <a:t>. The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cumulants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x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considered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gap</a:t>
            </a:r>
            <a:r>
              <a:rPr lang="de-DE" dirty="0"/>
              <a:t> t</a:t>
            </a:r>
          </a:p>
          <a:p>
            <a:r>
              <a:rPr lang="de-DE" dirty="0"/>
              <a:t>o </a:t>
            </a:r>
            <a:r>
              <a:rPr lang="de-DE" dirty="0" err="1"/>
              <a:t>Gaussianity</a:t>
            </a:r>
            <a:r>
              <a:rPr lang="de-DE" dirty="0"/>
              <a:t> 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zero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variable x </a:t>
            </a:r>
            <a:r>
              <a:rPr lang="de-DE" dirty="0" err="1"/>
              <a:t>is</a:t>
            </a:r>
            <a:r>
              <a:rPr lang="de-DE" dirty="0"/>
              <a:t> normal. </a:t>
            </a:r>
          </a:p>
          <a:p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48D3DE3-1D8E-D741-9B55-A45561565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17" y="3411459"/>
            <a:ext cx="87630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398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Notes On ICA</a:t>
            </a:r>
            <a:br>
              <a:rPr lang="en-US" dirty="0"/>
            </a:br>
            <a:r>
              <a:rPr lang="en-US" sz="2400" dirty="0"/>
              <a:t>Basic Math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99E10E-7161-FC40-B33D-7CB81DAED858}"/>
              </a:ext>
            </a:extLst>
          </p:cNvPr>
          <p:cNvSpPr/>
          <p:nvPr/>
        </p:nvSpPr>
        <p:spPr>
          <a:xfrm>
            <a:off x="504000" y="2491289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de-DE" sz="1800" dirty="0">
              <a:solidFill>
                <a:schemeClr val="tx1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0E0FB1F-4DD5-0C41-8399-EE7B1F26B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03" y="2491289"/>
            <a:ext cx="72644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660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Abgerundetes Rechteck"/>
          <p:cNvSpPr/>
          <p:nvPr/>
        </p:nvSpPr>
        <p:spPr>
          <a:xfrm>
            <a:off x="8757285" y="6950075"/>
            <a:ext cx="3684270" cy="184721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sz="3200" dirty="0"/>
              <a:t>Motivation</a:t>
            </a:r>
            <a:br>
              <a:rPr sz="3200" dirty="0"/>
            </a:br>
            <a:r>
              <a:rPr sz="2400" dirty="0"/>
              <a:t>Challenge of Working with EEG Data</a:t>
            </a:r>
          </a:p>
        </p:txBody>
      </p:sp>
      <p:pic>
        <p:nvPicPr>
          <p:cNvPr id="147" name="brain_intro.png" descr="brain_intr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10" y="2711328"/>
            <a:ext cx="4206231" cy="32362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8" name="Linie"/>
          <p:cNvSpPr/>
          <p:nvPr/>
        </p:nvSpPr>
        <p:spPr>
          <a:xfrm>
            <a:off x="4472101" y="3231325"/>
            <a:ext cx="4644593" cy="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pic>
        <p:nvPicPr>
          <p:cNvPr id="149" name="Bild" descr="Bild"/>
          <p:cNvPicPr>
            <a:picLocks noChangeAspect="1"/>
          </p:cNvPicPr>
          <p:nvPr/>
        </p:nvPicPr>
        <p:blipFill>
          <a:blip r:embed="rId4"/>
          <a:srcRect l="63667" t="9926" r="661" b="67186"/>
          <a:stretch>
            <a:fillRect/>
          </a:stretch>
        </p:blipFill>
        <p:spPr>
          <a:xfrm>
            <a:off x="8757920" y="2599055"/>
            <a:ext cx="3684270" cy="126492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0" name="What do we get in experiments?"/>
          <p:cNvSpPr txBox="1"/>
          <p:nvPr/>
        </p:nvSpPr>
        <p:spPr>
          <a:xfrm>
            <a:off x="417894" y="6223886"/>
            <a:ext cx="3732571" cy="37523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dirty="0"/>
              <a:t>What do we get in experiments?</a:t>
            </a:r>
          </a:p>
        </p:txBody>
      </p:sp>
      <p:pic>
        <p:nvPicPr>
          <p:cNvPr id="151" name="8vpNK0RkvtJ3km9rQluiOhn-yrq6bMn0j0efc7ObNfhVvpeAA4UHqiFQ8YZuopBTj3RQWiDA70VpF12p7-_kEu0_kPJezU6Z5Sn40FXMW9B4u-hwiDsBE78S8E5eGIq83JJCQ7P24sc.png" descr="8vpNK0RkvtJ3km9rQluiOhn-yrq6bMn0j0efc7ObNfhVvpeAA4UHqiFQ8YZuopBTj3RQWiDA70VpF12p7-_kEu0_kPJezU6Z5Sn40FXMW9B4u-hwiDsBE78S8E5eGIq83JJCQ7P24sc.png"/>
          <p:cNvPicPr>
            <a:picLocks noChangeAspect="1"/>
          </p:cNvPicPr>
          <p:nvPr/>
        </p:nvPicPr>
        <p:blipFill>
          <a:blip r:embed="rId5"/>
          <a:srcRect l="12601" t="27144" r="33410" b="41883"/>
          <a:stretch>
            <a:fillRect/>
          </a:stretch>
        </p:blipFill>
        <p:spPr>
          <a:xfrm>
            <a:off x="801296" y="6860672"/>
            <a:ext cx="6684020" cy="195079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2" name="“"/>
          <p:cNvSpPr txBox="1"/>
          <p:nvPr/>
        </p:nvSpPr>
        <p:spPr>
          <a:xfrm>
            <a:off x="10474896" y="6526934"/>
            <a:ext cx="463623" cy="130072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8500">
                <a:solidFill>
                  <a:srgbClr val="A7A7A7"/>
                </a:solidFill>
              </a:defRPr>
            </a:lvl1pPr>
          </a:lstStyle>
          <a:p>
            <a:r>
              <a:t>“</a:t>
            </a:r>
          </a:p>
        </p:txBody>
      </p:sp>
      <p:sp>
        <p:nvSpPr>
          <p:cNvPr id="153" name="Working with EEG data is…"/>
          <p:cNvSpPr txBox="1"/>
          <p:nvPr/>
        </p:nvSpPr>
        <p:spPr>
          <a:xfrm>
            <a:off x="8982345" y="7293567"/>
            <a:ext cx="3288705" cy="1150763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algn="ctr">
              <a:defRPr sz="1800"/>
            </a:pPr>
            <a:r>
              <a:t>Working with EEG data is </a:t>
            </a:r>
          </a:p>
          <a:p>
            <a:pPr algn="ctr">
              <a:defRPr sz="1800"/>
            </a:pPr>
            <a:r>
              <a:t>therefore</a:t>
            </a:r>
            <a:br/>
            <a:r>
              <a:t>the process of source separation</a:t>
            </a:r>
          </a:p>
        </p:txBody>
      </p:sp>
      <p:sp>
        <p:nvSpPr>
          <p:cNvPr id="154" name="EEG Channels"/>
          <p:cNvSpPr txBox="1"/>
          <p:nvPr/>
        </p:nvSpPr>
        <p:spPr>
          <a:xfrm rot="16200000">
            <a:off x="-200818" y="7656833"/>
            <a:ext cx="1636023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dirty="0"/>
              <a:t> 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EEG</a:t>
            </a:r>
            <a:r>
              <a:rPr dirty="0"/>
              <a:t> Channels</a:t>
            </a:r>
          </a:p>
        </p:txBody>
      </p:sp>
      <p:sp>
        <p:nvSpPr>
          <p:cNvPr id="155" name="time t in seconds"/>
          <p:cNvSpPr txBox="1"/>
          <p:nvPr/>
        </p:nvSpPr>
        <p:spPr>
          <a:xfrm>
            <a:off x="3489424" y="8791461"/>
            <a:ext cx="1823574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>
                <a:latin typeface="Arial" panose="020B0604020202020204" pitchFamily="34" charset="0"/>
                <a:cs typeface="Arial" panose="020B0604020202020204" pitchFamily="34" charset="0"/>
              </a:rPr>
              <a:t>time t in seconds</a:t>
            </a:r>
          </a:p>
        </p:txBody>
      </p:sp>
      <p:sp>
        <p:nvSpPr>
          <p:cNvPr id="156" name="Kreis"/>
          <p:cNvSpPr/>
          <p:nvPr/>
        </p:nvSpPr>
        <p:spPr>
          <a:xfrm>
            <a:off x="2619342" y="2448340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Kreis"/>
          <p:cNvSpPr/>
          <p:nvPr/>
        </p:nvSpPr>
        <p:spPr>
          <a:xfrm>
            <a:off x="846422" y="3383339"/>
            <a:ext cx="565907" cy="565908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Kreis"/>
          <p:cNvSpPr/>
          <p:nvPr/>
        </p:nvSpPr>
        <p:spPr>
          <a:xfrm>
            <a:off x="7568254" y="823162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Kreis"/>
          <p:cNvSpPr/>
          <p:nvPr/>
        </p:nvSpPr>
        <p:spPr>
          <a:xfrm>
            <a:off x="7568254" y="775921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Kreis"/>
          <p:cNvSpPr/>
          <p:nvPr/>
        </p:nvSpPr>
        <p:spPr>
          <a:xfrm>
            <a:off x="7568254" y="730201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Kreis"/>
          <p:cNvSpPr/>
          <p:nvPr/>
        </p:nvSpPr>
        <p:spPr>
          <a:xfrm>
            <a:off x="7568254" y="679010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Linie"/>
          <p:cNvSpPr/>
          <p:nvPr/>
        </p:nvSpPr>
        <p:spPr>
          <a:xfrm flipH="1" flipV="1">
            <a:off x="3912628" y="3376873"/>
            <a:ext cx="2194645" cy="3098676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3" name="Linie"/>
          <p:cNvSpPr/>
          <p:nvPr/>
        </p:nvSpPr>
        <p:spPr>
          <a:xfrm flipH="1" flipV="1">
            <a:off x="4418554" y="3237266"/>
            <a:ext cx="3730093" cy="34995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4" name="Kreis"/>
          <p:cNvSpPr/>
          <p:nvPr/>
        </p:nvSpPr>
        <p:spPr>
          <a:xfrm>
            <a:off x="3879182" y="2986820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5" name="What we wish to have?"/>
          <p:cNvSpPr txBox="1"/>
          <p:nvPr/>
        </p:nvSpPr>
        <p:spPr>
          <a:xfrm>
            <a:off x="9089297" y="2057584"/>
            <a:ext cx="3232280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t>What we wish to have?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dirty="0"/>
              <a:t>Electroencephalogram (EEG) Concept</a:t>
            </a:r>
          </a:p>
        </p:txBody>
      </p:sp>
      <p:sp>
        <p:nvSpPr>
          <p:cNvPr id="167" name="Kreis"/>
          <p:cNvSpPr/>
          <p:nvPr/>
        </p:nvSpPr>
        <p:spPr>
          <a:xfrm>
            <a:off x="4280502" y="3723420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8" name="Rechteck"/>
          <p:cNvSpPr/>
          <p:nvPr/>
        </p:nvSpPr>
        <p:spPr>
          <a:xfrm>
            <a:off x="6107372" y="3593146"/>
            <a:ext cx="2057196" cy="2903382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9" name="Bild" descr="Bild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6169240" y="3637330"/>
            <a:ext cx="1921028" cy="28466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0" name="Inhaltsplatzhalter 2"/>
          <p:cNvSpPr txBox="1">
            <a:spLocks noGrp="1"/>
          </p:cNvSpPr>
          <p:nvPr>
            <p:ph type="body" sz="quarter" idx="1"/>
          </p:nvPr>
        </p:nvSpPr>
        <p:spPr>
          <a:xfrm>
            <a:off x="8722560" y="3947160"/>
            <a:ext cx="3718995" cy="25330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sz="1800" dirty="0"/>
              <a:t>We are observing the "oscillating slow fields" of neurons in the upper layers of the cerebral cortex</a:t>
            </a:r>
            <a:r>
              <a:rPr lang="de-DE" sz="1800" dirty="0"/>
              <a:t>.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sz="1800" dirty="0"/>
              <a:t>These changes in electrical potential lead a neuron to be more likely or less likely to fire action potentials and are important in encoding information in the brain.</a:t>
            </a:r>
          </a:p>
        </p:txBody>
      </p:sp>
      <p:sp>
        <p:nvSpPr>
          <p:cNvPr id="29" name="Inhaltsplatzhalter 2">
            <a:extLst>
              <a:ext uri="{FF2B5EF4-FFF2-40B4-BE49-F238E27FC236}">
                <a16:creationId xmlns:a16="http://schemas.microsoft.com/office/drawing/2014/main" id="{F170B9EC-04F4-774C-98E9-2EF78C731B4B}"/>
              </a:ext>
            </a:extLst>
          </p:cNvPr>
          <p:cNvSpPr txBox="1">
            <a:spLocks/>
          </p:cNvSpPr>
          <p:nvPr/>
        </p:nvSpPr>
        <p:spPr>
          <a:xfrm>
            <a:off x="6817895" y="6281847"/>
            <a:ext cx="1677715" cy="2588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336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2"/>
              </a:buClr>
              <a:buNone/>
            </a:pPr>
            <a:r>
              <a:rPr lang="de-DE" sz="1400" dirty="0"/>
              <a:t>[NY Times, 2020]</a:t>
            </a:r>
          </a:p>
        </p:txBody>
      </p:sp>
      <p:sp>
        <p:nvSpPr>
          <p:cNvPr id="30" name="Inhaltsplatzhalter 2">
            <a:extLst>
              <a:ext uri="{FF2B5EF4-FFF2-40B4-BE49-F238E27FC236}">
                <a16:creationId xmlns:a16="http://schemas.microsoft.com/office/drawing/2014/main" id="{EFC8661B-80FD-8F47-93E9-E9DBA9F9167B}"/>
              </a:ext>
            </a:extLst>
          </p:cNvPr>
          <p:cNvSpPr txBox="1">
            <a:spLocks/>
          </p:cNvSpPr>
          <p:nvPr/>
        </p:nvSpPr>
        <p:spPr>
          <a:xfrm>
            <a:off x="11092377" y="3606159"/>
            <a:ext cx="1677715" cy="2588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336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2"/>
              </a:buClr>
              <a:buNone/>
            </a:pPr>
            <a:r>
              <a:rPr lang="de-DE" sz="1400" dirty="0"/>
              <a:t>[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BackyardBrains</a:t>
            </a:r>
            <a:r>
              <a:rPr lang="de-DE" sz="1400" dirty="0"/>
              <a:t>]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50" grpId="0" animBg="1"/>
      <p:bldP spid="152" grpId="0" animBg="1"/>
      <p:bldP spid="153" grpId="0" animBg="1"/>
      <p:bldP spid="154" grpId="0" animBg="1"/>
      <p:bldP spid="155" grpId="0" animBg="1"/>
      <p:bldP spid="158" grpId="0" animBg="1"/>
      <p:bldP spid="159" grpId="0" animBg="1"/>
      <p:bldP spid="160" grpId="0" animBg="1"/>
      <p:bldP spid="1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Spatial Filtering for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pic>
        <p:nvPicPr>
          <p:cNvPr id="1026" name="Picture 2" descr="Image result for conversation">
            <a:extLst>
              <a:ext uri="{FF2B5EF4-FFF2-40B4-BE49-F238E27FC236}">
                <a16:creationId xmlns:a16="http://schemas.microsoft.com/office/drawing/2014/main" id="{881950B4-9C72-9947-91FC-BF95F7BCF9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54"/>
          <a:stretch/>
        </p:blipFill>
        <p:spPr bwMode="auto">
          <a:xfrm>
            <a:off x="905970" y="3490842"/>
            <a:ext cx="10665570" cy="5615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hteck 58">
            <a:extLst>
              <a:ext uri="{FF2B5EF4-FFF2-40B4-BE49-F238E27FC236}">
                <a16:creationId xmlns:a16="http://schemas.microsoft.com/office/drawing/2014/main" id="{214E67E6-EB2F-674D-AAC6-F0163808FB36}"/>
              </a:ext>
            </a:extLst>
          </p:cNvPr>
          <p:cNvSpPr/>
          <p:nvPr/>
        </p:nvSpPr>
        <p:spPr>
          <a:xfrm>
            <a:off x="353530" y="3277318"/>
            <a:ext cx="1154210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5C9C"/>
                </a:solidFill>
              </a:rPr>
              <a:t>Def. II: 	</a:t>
            </a:r>
            <a:r>
              <a:rPr lang="en-US" sz="1800" dirty="0"/>
              <a:t>The topic of </a:t>
            </a:r>
            <a:r>
              <a:rPr lang="en-US" sz="1800" dirty="0">
                <a:solidFill>
                  <a:srgbClr val="F08230"/>
                </a:solidFill>
              </a:rPr>
              <a:t>separating mixed sources </a:t>
            </a:r>
            <a:r>
              <a:rPr lang="en-US" sz="1800" dirty="0"/>
              <a:t>is called </a:t>
            </a:r>
            <a:r>
              <a:rPr lang="en-US" sz="1800" b="1" dirty="0"/>
              <a:t>B</a:t>
            </a:r>
            <a:r>
              <a:rPr lang="en-US" sz="1800" dirty="0"/>
              <a:t>lind </a:t>
            </a:r>
            <a:r>
              <a:rPr lang="en-US" sz="1800" b="1" dirty="0"/>
              <a:t>S</a:t>
            </a:r>
            <a:r>
              <a:rPr lang="en-US" sz="1800" dirty="0"/>
              <a:t>ource </a:t>
            </a:r>
            <a:r>
              <a:rPr lang="en-US" sz="1800" b="1" dirty="0"/>
              <a:t>S</a:t>
            </a:r>
            <a:r>
              <a:rPr lang="en-US" sz="1800" dirty="0"/>
              <a:t>eparation (BSS) and can be solved 	by algorithms called </a:t>
            </a:r>
            <a:r>
              <a:rPr lang="en-US" sz="1800" b="1" dirty="0"/>
              <a:t>I</a:t>
            </a:r>
            <a:r>
              <a:rPr lang="en-US" sz="1800" dirty="0"/>
              <a:t>ndependent </a:t>
            </a:r>
            <a:r>
              <a:rPr lang="en-US" sz="1800" b="1" dirty="0"/>
              <a:t>C</a:t>
            </a:r>
            <a:r>
              <a:rPr lang="en-US" sz="1800" dirty="0"/>
              <a:t>omponent </a:t>
            </a:r>
            <a:r>
              <a:rPr lang="en-US" sz="1800" b="1" dirty="0"/>
              <a:t>A</a:t>
            </a:r>
            <a:r>
              <a:rPr lang="en-US" sz="1800" dirty="0"/>
              <a:t>nalysis (ICA).</a:t>
            </a:r>
            <a:endParaRPr lang="en-US" sz="2000" dirty="0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F5E95510-C996-F34A-A19E-9655B4DB43D0}"/>
              </a:ext>
            </a:extLst>
          </p:cNvPr>
          <p:cNvSpPr/>
          <p:nvPr/>
        </p:nvSpPr>
        <p:spPr>
          <a:xfrm>
            <a:off x="353529" y="2198247"/>
            <a:ext cx="118782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5C9C"/>
                </a:solidFill>
              </a:rPr>
              <a:t>Def. I: 	</a:t>
            </a:r>
            <a:r>
              <a:rPr lang="en-US" sz="1800" dirty="0"/>
              <a:t>In contrast to temporal filtering in DSP where a signal is analyzed as time-(in)variant subsequent 	discrete values of one channel, </a:t>
            </a:r>
            <a:r>
              <a:rPr lang="en-US" sz="1800" b="1" dirty="0"/>
              <a:t>spatial filtering</a:t>
            </a:r>
            <a:r>
              <a:rPr lang="en-US" sz="1800" dirty="0"/>
              <a:t> looks at the </a:t>
            </a:r>
            <a:r>
              <a:rPr lang="en-US" sz="1800" dirty="0">
                <a:solidFill>
                  <a:srgbClr val="F08230"/>
                </a:solidFill>
              </a:rPr>
              <a:t>relation of a given timepoint across 	multiple channels</a:t>
            </a:r>
            <a:r>
              <a:rPr lang="en-US" sz="1800" dirty="0"/>
              <a:t>.</a:t>
            </a:r>
            <a:r>
              <a:rPr lang="en-US" sz="1800" dirty="0">
                <a:solidFill>
                  <a:srgbClr val="F08230"/>
                </a:solidFill>
              </a:rPr>
              <a:t> </a:t>
            </a:r>
            <a:endParaRPr lang="en-US" sz="2000" dirty="0">
              <a:solidFill>
                <a:srgbClr val="F08230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81E80E0-70C2-C441-8622-4CB5E785DCED}"/>
              </a:ext>
            </a:extLst>
          </p:cNvPr>
          <p:cNvSpPr txBox="1">
            <a:spLocks/>
          </p:cNvSpPr>
          <p:nvPr/>
        </p:nvSpPr>
        <p:spPr>
          <a:xfrm>
            <a:off x="9254790" y="8754245"/>
            <a:ext cx="595062" cy="3525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336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2"/>
              </a:buClr>
              <a:buNone/>
            </a:pPr>
            <a:r>
              <a:rPr lang="de-DE" sz="1400" dirty="0"/>
              <a:t>iStock</a:t>
            </a:r>
          </a:p>
        </p:txBody>
      </p:sp>
    </p:spTree>
    <p:extLst>
      <p:ext uri="{BB962C8B-B14F-4D97-AF65-F5344CB8AC3E}">
        <p14:creationId xmlns:p14="http://schemas.microsoft.com/office/powerpoint/2010/main" val="4160222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D2BE5B98-344E-E546-8464-3128572A45A8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F2897A14-5DF5-3F42-A796-FE79C01AE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59890" y="2908600"/>
            <a:ext cx="565907" cy="565907"/>
          </a:xfrm>
          <a:prstGeom prst="rect">
            <a:avLst/>
          </a:prstGeom>
        </p:spPr>
      </p:pic>
      <p:pic>
        <p:nvPicPr>
          <p:cNvPr id="13" name="Picture 6" descr="Image result for microphone icon">
            <a:extLst>
              <a:ext uri="{FF2B5EF4-FFF2-40B4-BE49-F238E27FC236}">
                <a16:creationId xmlns:a16="http://schemas.microsoft.com/office/drawing/2014/main" id="{A20CED19-E18E-F749-A3A7-A8C336662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819" y="2321354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6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D2BE5B98-344E-E546-8464-3128572A45A8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F2897A14-5DF5-3F42-A796-FE79C01AE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870062" y="2895845"/>
            <a:ext cx="565907" cy="565907"/>
          </a:xfrm>
          <a:prstGeom prst="rect">
            <a:avLst/>
          </a:prstGeom>
        </p:spPr>
      </p:pic>
      <p:sp>
        <p:nvSpPr>
          <p:cNvPr id="63" name="Kreis">
            <a:extLst>
              <a:ext uri="{FF2B5EF4-FFF2-40B4-BE49-F238E27FC236}">
                <a16:creationId xmlns:a16="http://schemas.microsoft.com/office/drawing/2014/main" id="{D53403C0-EE34-C240-BFCA-11CB37C53B68}"/>
              </a:ext>
            </a:extLst>
          </p:cNvPr>
          <p:cNvSpPr/>
          <p:nvPr/>
        </p:nvSpPr>
        <p:spPr>
          <a:xfrm>
            <a:off x="11409065" y="270002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6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2C20D44B-4B46-AE40-92E2-AA1C2F1E52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2700028"/>
            <a:ext cx="565909" cy="565909"/>
          </a:xfrm>
          <a:prstGeom prst="rect">
            <a:avLst/>
          </a:prstGeom>
        </p:spPr>
      </p:pic>
      <p:sp>
        <p:nvSpPr>
          <p:cNvPr id="65" name="Kreis">
            <a:extLst>
              <a:ext uri="{FF2B5EF4-FFF2-40B4-BE49-F238E27FC236}">
                <a16:creationId xmlns:a16="http://schemas.microsoft.com/office/drawing/2014/main" id="{230DDF47-E5A8-0649-836D-8B7690006835}"/>
              </a:ext>
            </a:extLst>
          </p:cNvPr>
          <p:cNvSpPr/>
          <p:nvPr/>
        </p:nvSpPr>
        <p:spPr>
          <a:xfrm>
            <a:off x="11409065" y="7122105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6" name="Kreis">
            <a:extLst>
              <a:ext uri="{FF2B5EF4-FFF2-40B4-BE49-F238E27FC236}">
                <a16:creationId xmlns:a16="http://schemas.microsoft.com/office/drawing/2014/main" id="{9700D4FE-5C76-F742-9568-080A272B55B2}"/>
              </a:ext>
            </a:extLst>
          </p:cNvPr>
          <p:cNvSpPr/>
          <p:nvPr/>
        </p:nvSpPr>
        <p:spPr>
          <a:xfrm>
            <a:off x="11409065" y="5737917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7" name="Kreis">
            <a:extLst>
              <a:ext uri="{FF2B5EF4-FFF2-40B4-BE49-F238E27FC236}">
                <a16:creationId xmlns:a16="http://schemas.microsoft.com/office/drawing/2014/main" id="{31FA8A18-6DD9-E544-9DF8-3BA6725693C6}"/>
              </a:ext>
            </a:extLst>
          </p:cNvPr>
          <p:cNvSpPr/>
          <p:nvPr/>
        </p:nvSpPr>
        <p:spPr>
          <a:xfrm>
            <a:off x="11409065" y="4353727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68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5FD80713-B25F-C547-B94A-9DD7CD90DBA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4362016"/>
            <a:ext cx="565907" cy="565907"/>
          </a:xfrm>
          <a:prstGeom prst="rect">
            <a:avLst/>
          </a:prstGeom>
        </p:spPr>
      </p:pic>
      <p:pic>
        <p:nvPicPr>
          <p:cNvPr id="69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91A4E2E1-89CA-8B4F-A2EA-E88FC6EDB57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5741204"/>
            <a:ext cx="565907" cy="565907"/>
          </a:xfrm>
          <a:prstGeom prst="rect">
            <a:avLst/>
          </a:prstGeom>
        </p:spPr>
      </p:pic>
      <p:pic>
        <p:nvPicPr>
          <p:cNvPr id="70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9A09ED40-9B8A-7E41-B71F-1E23766E2F7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7137555"/>
            <a:ext cx="565907" cy="565907"/>
          </a:xfrm>
          <a:prstGeom prst="rect">
            <a:avLst/>
          </a:prstGeom>
        </p:spPr>
      </p:pic>
      <p:pic>
        <p:nvPicPr>
          <p:cNvPr id="13" name="Picture 6" descr="Image result for microphone icon">
            <a:extLst>
              <a:ext uri="{FF2B5EF4-FFF2-40B4-BE49-F238E27FC236}">
                <a16:creationId xmlns:a16="http://schemas.microsoft.com/office/drawing/2014/main" id="{6A810884-211C-9B42-9BFF-F3C3C6DF2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2157" y="2317769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22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000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000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1109581" y="6945741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1109581" y="556155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1109581" y="417736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1109581" y="2793174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1675490" y="2935104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1675488" y="4487301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1675488" y="4487301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1675488" y="5847794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1675488" y="6039498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1675488" y="5847794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1675488" y="7244145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4790552" y="3960653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4790552" y="5512850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4790552" y="706504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1109581" y="6945741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1109581" y="556155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1109581" y="417736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1109581" y="2793174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145" y="2846469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0604" y="5598071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96" y="4269345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032" y="7053471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Kreis">
            <a:extLst>
              <a:ext uri="{FF2B5EF4-FFF2-40B4-BE49-F238E27FC236}">
                <a16:creationId xmlns:a16="http://schemas.microsoft.com/office/drawing/2014/main" id="{26174579-7996-F74E-BA43-AFF57770BEBE}"/>
              </a:ext>
            </a:extLst>
          </p:cNvPr>
          <p:cNvSpPr/>
          <p:nvPr/>
        </p:nvSpPr>
        <p:spPr>
          <a:xfrm>
            <a:off x="11409065" y="270002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5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D4A3F365-4991-3244-AC89-A4780F431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2700028"/>
            <a:ext cx="565909" cy="565909"/>
          </a:xfrm>
          <a:prstGeom prst="rect">
            <a:avLst/>
          </a:prstGeom>
        </p:spPr>
      </p:pic>
      <p:sp>
        <p:nvSpPr>
          <p:cNvPr id="55" name="Kreis">
            <a:extLst>
              <a:ext uri="{FF2B5EF4-FFF2-40B4-BE49-F238E27FC236}">
                <a16:creationId xmlns:a16="http://schemas.microsoft.com/office/drawing/2014/main" id="{58BA54BA-51DC-5D46-85CB-ED75BCB566FB}"/>
              </a:ext>
            </a:extLst>
          </p:cNvPr>
          <p:cNvSpPr/>
          <p:nvPr/>
        </p:nvSpPr>
        <p:spPr>
          <a:xfrm>
            <a:off x="11409065" y="7122105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7" name="Kreis">
            <a:extLst>
              <a:ext uri="{FF2B5EF4-FFF2-40B4-BE49-F238E27FC236}">
                <a16:creationId xmlns:a16="http://schemas.microsoft.com/office/drawing/2014/main" id="{ABFB3385-013E-3E4A-A7F3-DB2623553408}"/>
              </a:ext>
            </a:extLst>
          </p:cNvPr>
          <p:cNvSpPr/>
          <p:nvPr/>
        </p:nvSpPr>
        <p:spPr>
          <a:xfrm>
            <a:off x="11409065" y="5737917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8" name="Kreis">
            <a:extLst>
              <a:ext uri="{FF2B5EF4-FFF2-40B4-BE49-F238E27FC236}">
                <a16:creationId xmlns:a16="http://schemas.microsoft.com/office/drawing/2014/main" id="{E18FF5A2-6D08-F846-855A-F38C70B2854C}"/>
              </a:ext>
            </a:extLst>
          </p:cNvPr>
          <p:cNvSpPr/>
          <p:nvPr/>
        </p:nvSpPr>
        <p:spPr>
          <a:xfrm>
            <a:off x="11409065" y="4353727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59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E237CA1F-2E81-BF4F-87A6-F0D115D508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4362016"/>
            <a:ext cx="565907" cy="565907"/>
          </a:xfrm>
          <a:prstGeom prst="rect">
            <a:avLst/>
          </a:prstGeom>
        </p:spPr>
      </p:pic>
      <p:pic>
        <p:nvPicPr>
          <p:cNvPr id="60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5D24A3D1-552D-E14A-81A1-D1C99F964DE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5741204"/>
            <a:ext cx="565907" cy="565907"/>
          </a:xfrm>
          <a:prstGeom prst="rect">
            <a:avLst/>
          </a:prstGeom>
        </p:spPr>
      </p:pic>
      <p:pic>
        <p:nvPicPr>
          <p:cNvPr id="61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6EFF159B-BD00-2E42-9498-089C4A26C8F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7137555"/>
            <a:ext cx="565907" cy="565907"/>
          </a:xfrm>
          <a:prstGeom prst="rect">
            <a:avLst/>
          </a:prstGeom>
        </p:spPr>
      </p:pic>
      <p:pic>
        <p:nvPicPr>
          <p:cNvPr id="62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3AB0AD5-BF2A-3D40-B794-AFF348459C0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45584" y="2888966"/>
            <a:ext cx="565907" cy="565907"/>
          </a:xfrm>
          <a:prstGeom prst="rect">
            <a:avLst/>
          </a:prstGeom>
        </p:spPr>
      </p:pic>
      <p:pic>
        <p:nvPicPr>
          <p:cNvPr id="63" name="Picture 6" descr="Image result for microphone icon">
            <a:extLst>
              <a:ext uri="{FF2B5EF4-FFF2-40B4-BE49-F238E27FC236}">
                <a16:creationId xmlns:a16="http://schemas.microsoft.com/office/drawing/2014/main" id="{D0AF040F-0885-7141-9523-6F9F23670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292" y="2316225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592510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10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1109581" y="6679516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1109581" y="5295328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1109581" y="3911138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1109581" y="2526949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1675490" y="2668879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1675488" y="4221076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1675488" y="4221076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1675488" y="5581569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1675488" y="5773273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1675488" y="5581569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1675488" y="6977920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4790552" y="2142231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4790552" y="3694428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4790552" y="5246625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4790552" y="6798821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1109581" y="6679516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1109581" y="5295328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1109581" y="3911138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1109581" y="2526949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145" y="2580244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0604" y="5331846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96" y="4003120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032" y="6787246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Kreis">
            <a:extLst>
              <a:ext uri="{FF2B5EF4-FFF2-40B4-BE49-F238E27FC236}">
                <a16:creationId xmlns:a16="http://schemas.microsoft.com/office/drawing/2014/main" id="{26174579-7996-F74E-BA43-AFF57770BEBE}"/>
              </a:ext>
            </a:extLst>
          </p:cNvPr>
          <p:cNvSpPr/>
          <p:nvPr/>
        </p:nvSpPr>
        <p:spPr>
          <a:xfrm>
            <a:off x="11409065" y="2433803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5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D4A3F365-4991-3244-AC89-A4780F431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2433803"/>
            <a:ext cx="565909" cy="565909"/>
          </a:xfrm>
          <a:prstGeom prst="rect">
            <a:avLst/>
          </a:prstGeom>
        </p:spPr>
      </p:pic>
      <p:sp>
        <p:nvSpPr>
          <p:cNvPr id="55" name="Kreis">
            <a:extLst>
              <a:ext uri="{FF2B5EF4-FFF2-40B4-BE49-F238E27FC236}">
                <a16:creationId xmlns:a16="http://schemas.microsoft.com/office/drawing/2014/main" id="{58BA54BA-51DC-5D46-85CB-ED75BCB566FB}"/>
              </a:ext>
            </a:extLst>
          </p:cNvPr>
          <p:cNvSpPr/>
          <p:nvPr/>
        </p:nvSpPr>
        <p:spPr>
          <a:xfrm>
            <a:off x="11409065" y="6855880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7" name="Kreis">
            <a:extLst>
              <a:ext uri="{FF2B5EF4-FFF2-40B4-BE49-F238E27FC236}">
                <a16:creationId xmlns:a16="http://schemas.microsoft.com/office/drawing/2014/main" id="{ABFB3385-013E-3E4A-A7F3-DB2623553408}"/>
              </a:ext>
            </a:extLst>
          </p:cNvPr>
          <p:cNvSpPr/>
          <p:nvPr/>
        </p:nvSpPr>
        <p:spPr>
          <a:xfrm>
            <a:off x="11409065" y="5471692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8" name="Kreis">
            <a:extLst>
              <a:ext uri="{FF2B5EF4-FFF2-40B4-BE49-F238E27FC236}">
                <a16:creationId xmlns:a16="http://schemas.microsoft.com/office/drawing/2014/main" id="{E18FF5A2-6D08-F846-855A-F38C70B2854C}"/>
              </a:ext>
            </a:extLst>
          </p:cNvPr>
          <p:cNvSpPr/>
          <p:nvPr/>
        </p:nvSpPr>
        <p:spPr>
          <a:xfrm>
            <a:off x="11409065" y="4087502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59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E237CA1F-2E81-BF4F-87A6-F0D115D508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4095791"/>
            <a:ext cx="565907" cy="565907"/>
          </a:xfrm>
          <a:prstGeom prst="rect">
            <a:avLst/>
          </a:prstGeom>
        </p:spPr>
      </p:pic>
      <p:pic>
        <p:nvPicPr>
          <p:cNvPr id="60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5D24A3D1-552D-E14A-81A1-D1C99F964DE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5474979"/>
            <a:ext cx="565907" cy="565907"/>
          </a:xfrm>
          <a:prstGeom prst="rect">
            <a:avLst/>
          </a:prstGeom>
        </p:spPr>
      </p:pic>
      <p:pic>
        <p:nvPicPr>
          <p:cNvPr id="61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6EFF159B-BD00-2E42-9498-089C4A26C8F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6871330"/>
            <a:ext cx="565907" cy="565907"/>
          </a:xfrm>
          <a:prstGeom prst="rect">
            <a:avLst/>
          </a:prstGeom>
        </p:spPr>
      </p:pic>
      <p:cxnSp>
        <p:nvCxnSpPr>
          <p:cNvPr id="62" name="Gerade Verbindung 61">
            <a:extLst>
              <a:ext uri="{FF2B5EF4-FFF2-40B4-BE49-F238E27FC236}">
                <a16:creationId xmlns:a16="http://schemas.microsoft.com/office/drawing/2014/main" id="{D4A6A606-59C6-B948-94C1-C0944CBF6995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5843848" y="2659044"/>
            <a:ext cx="5565217" cy="57714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3" name="Gerade Verbindung 62">
            <a:extLst>
              <a:ext uri="{FF2B5EF4-FFF2-40B4-BE49-F238E27FC236}">
                <a16:creationId xmlns:a16="http://schemas.microsoft.com/office/drawing/2014/main" id="{EF74B1B3-FC63-1B49-B83F-91DED4668F09}"/>
              </a:ext>
            </a:extLst>
          </p:cNvPr>
          <p:cNvCxnSpPr>
            <a:cxnSpLocks/>
            <a:stCxn id="36" idx="3"/>
            <a:endCxn id="52" idx="2"/>
          </p:cNvCxnSpPr>
          <p:nvPr/>
        </p:nvCxnSpPr>
        <p:spPr>
          <a:xfrm flipV="1">
            <a:off x="5843848" y="2716757"/>
            <a:ext cx="5565217" cy="1504319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4" name="Gerade Verbindung 63">
            <a:extLst>
              <a:ext uri="{FF2B5EF4-FFF2-40B4-BE49-F238E27FC236}">
                <a16:creationId xmlns:a16="http://schemas.microsoft.com/office/drawing/2014/main" id="{848CCBF8-4BEE-5F49-B707-6FAA07292C16}"/>
              </a:ext>
            </a:extLst>
          </p:cNvPr>
          <p:cNvCxnSpPr>
            <a:cxnSpLocks/>
            <a:stCxn id="37" idx="3"/>
            <a:endCxn id="54" idx="1"/>
          </p:cNvCxnSpPr>
          <p:nvPr/>
        </p:nvCxnSpPr>
        <p:spPr>
          <a:xfrm flipV="1">
            <a:off x="5843848" y="2716758"/>
            <a:ext cx="5565217" cy="3056515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5" name="Gerade Verbindung 64">
            <a:extLst>
              <a:ext uri="{FF2B5EF4-FFF2-40B4-BE49-F238E27FC236}">
                <a16:creationId xmlns:a16="http://schemas.microsoft.com/office/drawing/2014/main" id="{1259D79A-4FC1-7E4B-8238-5F79CDE73456}"/>
              </a:ext>
            </a:extLst>
          </p:cNvPr>
          <p:cNvCxnSpPr>
            <a:cxnSpLocks/>
            <a:stCxn id="39" idx="3"/>
            <a:endCxn id="52" idx="2"/>
          </p:cNvCxnSpPr>
          <p:nvPr/>
        </p:nvCxnSpPr>
        <p:spPr>
          <a:xfrm flipV="1">
            <a:off x="5843848" y="2716757"/>
            <a:ext cx="5565217" cy="460871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01E5F9F-A2B6-9E49-A6A3-97EB7CDA240A}"/>
              </a:ext>
            </a:extLst>
          </p:cNvPr>
          <p:cNvSpPr/>
          <p:nvPr/>
        </p:nvSpPr>
        <p:spPr>
          <a:xfrm>
            <a:off x="4790552" y="7945903"/>
            <a:ext cx="15136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>
                <a:solidFill>
                  <a:srgbClr val="005C9C"/>
                </a:solidFill>
              </a:rPr>
              <a:t>Sensors</a:t>
            </a:r>
            <a:endParaRPr lang="de-DE" sz="2000" dirty="0"/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5D3EEF20-5C82-D54E-A9BE-1B871F1DD931}"/>
              </a:ext>
            </a:extLst>
          </p:cNvPr>
          <p:cNvSpPr/>
          <p:nvPr/>
        </p:nvSpPr>
        <p:spPr>
          <a:xfrm>
            <a:off x="9391350" y="790151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>
                <a:solidFill>
                  <a:srgbClr val="005C9C"/>
                </a:solidFill>
              </a:rPr>
              <a:t>Reconstructed</a:t>
            </a:r>
            <a:r>
              <a:rPr lang="de-DE" sz="2000" b="1" dirty="0">
                <a:solidFill>
                  <a:srgbClr val="005C9C"/>
                </a:solidFill>
              </a:rPr>
              <a:t> Signals</a:t>
            </a:r>
            <a:endParaRPr lang="de-DE" sz="2000" dirty="0"/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065175C2-A702-0C4A-B1FD-88CB20062123}"/>
              </a:ext>
            </a:extLst>
          </p:cNvPr>
          <p:cNvSpPr/>
          <p:nvPr/>
        </p:nvSpPr>
        <p:spPr>
          <a:xfrm>
            <a:off x="-210190" y="7969636"/>
            <a:ext cx="40088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>
                <a:solidFill>
                  <a:srgbClr val="005C9C"/>
                </a:solidFill>
              </a:rPr>
              <a:t>Original Signals (</a:t>
            </a:r>
            <a:r>
              <a:rPr lang="de-DE" sz="2000" b="1" dirty="0" err="1">
                <a:solidFill>
                  <a:srgbClr val="005C9C"/>
                </a:solidFill>
              </a:rPr>
              <a:t>Sources</a:t>
            </a:r>
            <a:r>
              <a:rPr lang="de-DE" sz="2000" b="1" dirty="0">
                <a:solidFill>
                  <a:srgbClr val="005C9C"/>
                </a:solidFill>
              </a:rPr>
              <a:t>)</a:t>
            </a:r>
            <a:endParaRPr lang="de-DE" sz="2000" dirty="0"/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4FCEAC2-936A-FB4B-A81F-E017E43B667F}"/>
              </a:ext>
            </a:extLst>
          </p:cNvPr>
          <p:cNvSpPr/>
          <p:nvPr/>
        </p:nvSpPr>
        <p:spPr>
          <a:xfrm>
            <a:off x="117674" y="830900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Latent Variables</a:t>
            </a:r>
            <a:endParaRPr lang="de-DE" sz="2000" dirty="0"/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8468213E-79C5-584C-A223-0EFE6817C7D8}"/>
              </a:ext>
            </a:extLst>
          </p:cNvPr>
          <p:cNvSpPr/>
          <p:nvPr/>
        </p:nvSpPr>
        <p:spPr>
          <a:xfrm>
            <a:off x="3689298" y="8301261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/>
              <a:t>Observed</a:t>
            </a:r>
            <a:r>
              <a:rPr lang="de-DE" sz="2000" b="1" dirty="0"/>
              <a:t> Data</a:t>
            </a:r>
            <a:endParaRPr lang="de-DE" sz="2000" dirty="0"/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E0B6E000-B50A-BF4A-A789-D981EF551EE1}"/>
              </a:ext>
            </a:extLst>
          </p:cNvPr>
          <p:cNvSpPr/>
          <p:nvPr/>
        </p:nvSpPr>
        <p:spPr>
          <a:xfrm>
            <a:off x="8928910" y="8268685"/>
            <a:ext cx="41806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/>
              <a:t>Result</a:t>
            </a:r>
            <a:r>
              <a:rPr lang="de-DE" sz="2000" b="1" dirty="0"/>
              <a:t> </a:t>
            </a:r>
            <a:r>
              <a:rPr lang="de-DE" sz="2000" b="1" dirty="0" err="1"/>
              <a:t>of</a:t>
            </a:r>
            <a:r>
              <a:rPr lang="de-DE" sz="2000" b="1" dirty="0"/>
              <a:t> </a:t>
            </a:r>
            <a:r>
              <a:rPr lang="de-DE" sz="2000" b="1" dirty="0" err="1"/>
              <a:t>the</a:t>
            </a:r>
            <a:r>
              <a:rPr lang="de-DE" sz="2000" b="1" dirty="0"/>
              <a:t> ICA</a:t>
            </a:r>
            <a:endParaRPr lang="de-DE" sz="2000" dirty="0"/>
          </a:p>
        </p:txBody>
      </p:sp>
      <p:pic>
        <p:nvPicPr>
          <p:cNvPr id="71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9B47BF1-15E4-874F-B8B6-FF452E52722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73764" y="2606036"/>
            <a:ext cx="565907" cy="565907"/>
          </a:xfrm>
          <a:prstGeom prst="rect">
            <a:avLst/>
          </a:prstGeom>
        </p:spPr>
      </p:pic>
      <p:pic>
        <p:nvPicPr>
          <p:cNvPr id="72" name="Picture 6" descr="Image result for microphone icon">
            <a:extLst>
              <a:ext uri="{FF2B5EF4-FFF2-40B4-BE49-F238E27FC236}">
                <a16:creationId xmlns:a16="http://schemas.microsoft.com/office/drawing/2014/main" id="{DF5D2744-6D02-F745-AD49-F2951CEBC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003" y="2090935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712064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10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3419779" y="668725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3419779" y="5303069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3419779" y="3918879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3419779" y="253469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3985688" y="2676620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3985686" y="4228817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3985686" y="4228817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3985686" y="5589310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3985686" y="5781014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3985686" y="5589310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3985686" y="6985661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7100750" y="2149972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7100750" y="3702169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7100750" y="525436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7100750" y="6806562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3419779" y="668725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3419779" y="5303069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3419779" y="3918879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3419779" y="2534690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4343" y="2587985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00802" y="5339587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494" y="4010861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230" y="6794987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901E5F9F-A2B6-9E49-A6A3-97EB7CDA240A}"/>
              </a:ext>
            </a:extLst>
          </p:cNvPr>
          <p:cNvSpPr/>
          <p:nvPr/>
        </p:nvSpPr>
        <p:spPr>
          <a:xfrm>
            <a:off x="6997092" y="7931163"/>
            <a:ext cx="15136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>
                <a:solidFill>
                  <a:srgbClr val="005C9C"/>
                </a:solidFill>
              </a:rPr>
              <a:t>Sensors</a:t>
            </a:r>
            <a:endParaRPr lang="de-DE" sz="2000" dirty="0"/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4FCEAC2-936A-FB4B-A81F-E017E43B667F}"/>
              </a:ext>
            </a:extLst>
          </p:cNvPr>
          <p:cNvSpPr/>
          <p:nvPr/>
        </p:nvSpPr>
        <p:spPr>
          <a:xfrm>
            <a:off x="1768726" y="8268406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Latent Variables</a:t>
            </a:r>
            <a:endParaRPr lang="de-DE" sz="2000" dirty="0"/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8468213E-79C5-584C-A223-0EFE6817C7D8}"/>
              </a:ext>
            </a:extLst>
          </p:cNvPr>
          <p:cNvSpPr/>
          <p:nvPr/>
        </p:nvSpPr>
        <p:spPr>
          <a:xfrm>
            <a:off x="5999494" y="8249840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Observed Data</a:t>
            </a:r>
            <a:endParaRPr lang="en-US" sz="2000" dirty="0"/>
          </a:p>
        </p:txBody>
      </p:sp>
      <p:pic>
        <p:nvPicPr>
          <p:cNvPr id="71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9B47BF1-15E4-874F-B8B6-FF452E5272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170710" y="2641906"/>
            <a:ext cx="565907" cy="565907"/>
          </a:xfrm>
          <a:prstGeom prst="rect">
            <a:avLst/>
          </a:prstGeom>
        </p:spPr>
      </p:pic>
      <p:sp>
        <p:nvSpPr>
          <p:cNvPr id="72" name="Rechteck 71">
            <a:extLst>
              <a:ext uri="{FF2B5EF4-FFF2-40B4-BE49-F238E27FC236}">
                <a16:creationId xmlns:a16="http://schemas.microsoft.com/office/drawing/2014/main" id="{8ECAA339-7D39-734C-A8DC-23DF425FD6A3}"/>
              </a:ext>
            </a:extLst>
          </p:cNvPr>
          <p:cNvSpPr/>
          <p:nvPr/>
        </p:nvSpPr>
        <p:spPr>
          <a:xfrm>
            <a:off x="3985686" y="790889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5C9C"/>
                </a:solidFill>
              </a:rPr>
              <a:t>Overlay of Signals</a:t>
            </a:r>
            <a:endParaRPr lang="en-US" sz="2000" dirty="0"/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288A7F24-D8C6-3648-A885-CE1E9DD01162}"/>
              </a:ext>
            </a:extLst>
          </p:cNvPr>
          <p:cNvSpPr/>
          <p:nvPr/>
        </p:nvSpPr>
        <p:spPr>
          <a:xfrm>
            <a:off x="3842095" y="8246135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Mixing Matrix</a:t>
            </a:r>
            <a:endParaRPr lang="de-DE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55D083D2-7991-084A-A1F6-B1F1D42A2441}"/>
                  </a:ext>
                </a:extLst>
              </p:cNvPr>
              <p:cNvSpPr/>
              <p:nvPr/>
            </p:nvSpPr>
            <p:spPr>
              <a:xfrm>
                <a:off x="2342818" y="8602644"/>
                <a:ext cx="64008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                        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                       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55D083D2-7991-084A-A1F6-B1F1D42A24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2818" y="8602644"/>
                <a:ext cx="6400800" cy="523220"/>
              </a:xfrm>
              <a:prstGeom prst="rect">
                <a:avLst/>
              </a:prstGeom>
              <a:blipFill>
                <a:blip r:embed="rId9"/>
                <a:stretch>
                  <a:fillRect b="-2381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Rechteck 51">
            <a:extLst>
              <a:ext uri="{FF2B5EF4-FFF2-40B4-BE49-F238E27FC236}">
                <a16:creationId xmlns:a16="http://schemas.microsoft.com/office/drawing/2014/main" id="{B6D16872-5A62-4846-A8AD-73D30A795CAA}"/>
              </a:ext>
            </a:extLst>
          </p:cNvPr>
          <p:cNvSpPr/>
          <p:nvPr/>
        </p:nvSpPr>
        <p:spPr>
          <a:xfrm>
            <a:off x="809855" y="7891095"/>
            <a:ext cx="40088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5C9C"/>
                </a:solidFill>
              </a:rPr>
              <a:t>Original Signals (Sources)</a:t>
            </a:r>
            <a:endParaRPr lang="en-US" sz="2000" dirty="0"/>
          </a:p>
        </p:txBody>
      </p:sp>
      <p:pic>
        <p:nvPicPr>
          <p:cNvPr id="54" name="Picture 6" descr="Image result for microphone icon">
            <a:extLst>
              <a:ext uri="{FF2B5EF4-FFF2-40B4-BE49-F238E27FC236}">
                <a16:creationId xmlns:a16="http://schemas.microsoft.com/office/drawing/2014/main" id="{01B552A8-BBFF-844B-84C1-A403684D1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489" y="2088076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34631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10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äsentation - EMK">
  <a:themeElements>
    <a:clrScheme name="TUD a">
      <a:dk1>
        <a:srgbClr val="000000"/>
      </a:dk1>
      <a:lt1>
        <a:srgbClr val="FFFFFF"/>
      </a:lt1>
      <a:dk2>
        <a:srgbClr val="004E8A"/>
      </a:dk2>
      <a:lt2>
        <a:srgbClr val="E6001A"/>
      </a:lt2>
      <a:accent1>
        <a:srgbClr val="243572"/>
      </a:accent1>
      <a:accent2>
        <a:srgbClr val="009D81"/>
      </a:accent2>
      <a:accent3>
        <a:srgbClr val="7FAB16"/>
      </a:accent3>
      <a:accent4>
        <a:srgbClr val="FDCA00"/>
      </a:accent4>
      <a:accent5>
        <a:srgbClr val="EC6500"/>
      </a:accent5>
      <a:accent6>
        <a:srgbClr val="B90F22"/>
      </a:accent6>
      <a:hlink>
        <a:srgbClr val="0000FF"/>
      </a:hlink>
      <a:folHlink>
        <a:srgbClr val="800080"/>
      </a:folHlink>
    </a:clrScheme>
    <a:fontScheme name="Benutzerdefinier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Vorlage - EMK</Template>
  <TotalTime>0</TotalTime>
  <Words>2008</Words>
  <Application>Microsoft Macintosh PowerPoint</Application>
  <PresentationFormat>A3-Papier (297 x 420 mm)</PresentationFormat>
  <Paragraphs>221</Paragraphs>
  <Slides>21</Slides>
  <Notes>10</Notes>
  <HiddenSlides>0</HiddenSlides>
  <MMClips>18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30" baseType="lpstr">
      <vt:lpstr>Arial</vt:lpstr>
      <vt:lpstr>Calibri</vt:lpstr>
      <vt:lpstr>Cambria Math</vt:lpstr>
      <vt:lpstr>Charter Roman</vt:lpstr>
      <vt:lpstr>GaramondNo8</vt:lpstr>
      <vt:lpstr>Helvetica</vt:lpstr>
      <vt:lpstr>Systemschrift Normal</vt:lpstr>
      <vt:lpstr>Wingdings</vt:lpstr>
      <vt:lpstr>Präsentation - EMK</vt:lpstr>
      <vt:lpstr>Spatial Filtering for Source Separation in EEG Data</vt:lpstr>
      <vt:lpstr>Agenda</vt:lpstr>
      <vt:lpstr>Motivation Challenge of Working with EEG Data</vt:lpstr>
      <vt:lpstr>Spatial Filtering for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Math Formulation for ICA (Independent Component Analysis)</vt:lpstr>
      <vt:lpstr>Independent Component Analysis Solving blind source seperation using ICA</vt:lpstr>
      <vt:lpstr>Independent Component Analysis Solving blind source seperation using ICA</vt:lpstr>
      <vt:lpstr>Notes On ICA Assumptions</vt:lpstr>
      <vt:lpstr>Independent Component Analysis A generic Algorithm description</vt:lpstr>
      <vt:lpstr>Independent Component Analysis Example Concept PowerICA [Basiri, 2017] </vt:lpstr>
      <vt:lpstr>ICA Signal Reconstruction From Mixed Example Signals to Deconstructed Signals</vt:lpstr>
      <vt:lpstr>Literature Chapter 1</vt:lpstr>
      <vt:lpstr>Back Up I:  Alternative Interpretation of ICA</vt:lpstr>
      <vt:lpstr>Back Up II: Notes on peculiarities of ICA</vt:lpstr>
      <vt:lpstr>Notes On ICA Assumptions</vt:lpstr>
      <vt:lpstr>Notes On ICA Basic Math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Bahnkantenregelung</dc:title>
  <dc:creator>yt.tyde@googlemail.com</dc:creator>
  <cp:lastModifiedBy>Researchagent365</cp:lastModifiedBy>
  <cp:revision>1268</cp:revision>
  <cp:lastPrinted>2021-02-13T22:05:07Z</cp:lastPrinted>
  <dcterms:created xsi:type="dcterms:W3CDTF">2021-02-13T22:05:07Z</dcterms:created>
  <dcterms:modified xsi:type="dcterms:W3CDTF">2021-02-18T09:32:59Z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1031-3.1.1.5096</vt:lpwstr>
  </property>
</Properties>
</file>